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267" r:id="rId2"/>
    <p:sldId id="274" r:id="rId3"/>
    <p:sldId id="279" r:id="rId4"/>
    <p:sldId id="256" r:id="rId5"/>
    <p:sldId id="257" r:id="rId6"/>
    <p:sldId id="270" r:id="rId7"/>
    <p:sldId id="281" r:id="rId8"/>
    <p:sldId id="282" r:id="rId9"/>
    <p:sldId id="283" r:id="rId10"/>
    <p:sldId id="284" r:id="rId11"/>
    <p:sldId id="264" r:id="rId12"/>
    <p:sldId id="273" r:id="rId13"/>
    <p:sldId id="261" r:id="rId14"/>
    <p:sldId id="259" r:id="rId15"/>
    <p:sldId id="263" r:id="rId16"/>
    <p:sldId id="262" r:id="rId17"/>
    <p:sldId id="265" r:id="rId18"/>
    <p:sldId id="258" r:id="rId19"/>
    <p:sldId id="271" r:id="rId20"/>
    <p:sldId id="272" r:id="rId21"/>
    <p:sldId id="276" r:id="rId22"/>
    <p:sldId id="277" r:id="rId23"/>
    <p:sldId id="278" r:id="rId24"/>
    <p:sldId id="266" r:id="rId25"/>
    <p:sldId id="269" r:id="rId26"/>
    <p:sldId id="280" r:id="rId27"/>
    <p:sldId id="285" r:id="rId28"/>
    <p:sldId id="286" r:id="rId29"/>
    <p:sldId id="287" r:id="rId30"/>
    <p:sldId id="288" r:id="rId31"/>
    <p:sldId id="268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3" autoAdjust="0"/>
    <p:restoredTop sz="94718" autoAdjust="0"/>
  </p:normalViewPr>
  <p:slideViewPr>
    <p:cSldViewPr>
      <p:cViewPr varScale="1">
        <p:scale>
          <a:sx n="70" d="100"/>
          <a:sy n="70" d="100"/>
        </p:scale>
        <p:origin x="-137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052E36-395E-4D83-BB09-73CE02B9B0FB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350543-7271-46B9-849A-0BDF33E5DCB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1C6AB1-93C4-4F23-B202-2BA103175991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785794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ПЛАНИРОВАНИЕ ЗАКУПОК НА 2016 ГОД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 descr="C:\Documents and Settings\MUN ZAKAZ\Рабочий стол\1a67cab3a5e3b45016245b6010356e5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2809875"/>
            <a:ext cx="6086475" cy="4048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571536" y="571456"/>
            <a:ext cx="11132422" cy="628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Овал 4"/>
          <p:cNvSpPr/>
          <p:nvPr/>
        </p:nvSpPr>
        <p:spPr>
          <a:xfrm>
            <a:off x="3071802" y="3643314"/>
            <a:ext cx="3571900" cy="2857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1305342"/>
            <a:ext cx="80010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В план-график включаются закупки, определение поставщика, подрядчика, исполнителя по которым планируется начать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(извещения о проведении которых размещаются, приглашения принять участие в которых направляются)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в пределах календарного года, на который составлен план-график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В случаях, когда размещать извещение о закупке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на официальном сайте или направлять приглашение </a:t>
            </a:r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не требуется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в план-график на соответствующий календарный год включаются закупки, контракты по которым планируется заключить в текущем календарном году.</a:t>
            </a:r>
            <a:endParaRPr lang="ru-RU" sz="2400" b="1" i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3" y="1285860"/>
            <a:ext cx="7715304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СЛЕДОВАТЕЛЬНО,</a:t>
            </a: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Если заказчик планирует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осуществить закупку (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опубликовать извещение, заключить разовый договор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на 2016 год 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в ноябре, декабре 2015 года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то необходимо 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внести изменения в план-график  закупок 2015 г.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включив в него данные процедуры закупок  с учетом требования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Приказа Министерства экономического развития РФ и Федерального Казначейства РФ №182/7н от 31.03.2015 года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2000240"/>
            <a:ext cx="800105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Согласно </a:t>
            </a:r>
            <a:r>
              <a:rPr lang="ru-RU" b="1" dirty="0" smtClean="0"/>
              <a:t>п. "</a:t>
            </a:r>
            <a:r>
              <a:rPr lang="ru-RU" b="1" dirty="0" err="1" smtClean="0"/>
              <a:t>з</a:t>
            </a:r>
            <a:r>
              <a:rPr lang="ru-RU" b="1" dirty="0" smtClean="0"/>
              <a:t>" </a:t>
            </a:r>
            <a:r>
              <a:rPr lang="ru-RU" b="1" dirty="0" err="1" smtClean="0"/>
              <a:t>пп</a:t>
            </a:r>
            <a:r>
              <a:rPr lang="ru-RU" b="1" dirty="0" smtClean="0"/>
              <a:t>. 2 п. 5  </a:t>
            </a:r>
            <a:r>
              <a:rPr lang="ru-RU" sz="2000" i="1" u="sng" dirty="0" smtClean="0">
                <a:latin typeface="Times New Roman" pitchFamily="18" charset="0"/>
                <a:cs typeface="Times New Roman" pitchFamily="18" charset="0"/>
              </a:rPr>
              <a:t>в столбце 8 указывается количество товаров, работ, услуг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, являющихся предметом контракта, в соответствии с единицами измерения, предусмотренными в столбце 7 формы планов-графиков. </a:t>
            </a:r>
            <a:r>
              <a:rPr lang="ru-RU" sz="2000" i="1" u="sng" dirty="0" smtClean="0">
                <a:latin typeface="Times New Roman" pitchFamily="18" charset="0"/>
                <a:cs typeface="Times New Roman" pitchFamily="18" charset="0"/>
              </a:rPr>
              <a:t>В случае если период осуществления закупки товаров превышает срок, на который утверждается план-график, в столбце 8 формы планов-графиков через символ "/" также указывается количество товара, планируемого к поставке в текущем году исполнения контракта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Таким образом, если в 2015 году товар по рассматриваемым контрактам не планируется к поставке, то при заполнении в столбце 8 сведений о количестве товара, планируемого к поставке в текущем году, в отношении этих контрактов будет 0.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28662" y="571480"/>
            <a:ext cx="79296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Приказ Министерства экономического развития РФ  и Федерального Казначейства РФ №182/7н </a:t>
            </a:r>
          </a:p>
          <a:p>
            <a:pPr algn="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от 31 марта 2015 года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2908" y="0"/>
            <a:ext cx="129540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Овал 4"/>
          <p:cNvSpPr/>
          <p:nvPr/>
        </p:nvSpPr>
        <p:spPr>
          <a:xfrm>
            <a:off x="6429388" y="3714752"/>
            <a:ext cx="642942" cy="92869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2000240"/>
            <a:ext cx="800105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Согласно </a:t>
            </a:r>
            <a:r>
              <a:rPr lang="ru-RU" sz="2000" b="1" dirty="0" smtClean="0"/>
              <a:t>п. «и» </a:t>
            </a:r>
            <a:r>
              <a:rPr lang="ru-RU" sz="2000" b="1" dirty="0" err="1" smtClean="0"/>
              <a:t>пп</a:t>
            </a:r>
            <a:r>
              <a:rPr lang="ru-RU" sz="2000" b="1" dirty="0" smtClean="0"/>
              <a:t>. 2 п. 5  </a:t>
            </a:r>
            <a:r>
              <a:rPr lang="ru-RU" sz="2000" i="1" u="sng" dirty="0" smtClean="0"/>
              <a:t>В столбце 9 указывается начальная (максимальная) цена контракта (в тыс. рублей). В случае если период осуществления закупки превышает срок, на который утверждается план-график, в столбце 9 через символ "/" также указывается размер выплат в текущем году исполнения контракта. </a:t>
            </a:r>
          </a:p>
          <a:p>
            <a:endParaRPr lang="ru-RU" sz="2000" i="1" dirty="0" smtClean="0"/>
          </a:p>
          <a:p>
            <a:r>
              <a:rPr lang="ru-RU" sz="2000" b="1" dirty="0" smtClean="0"/>
              <a:t>Соответственно, в отношении рассматриваемых контрактов в столбце 9 размер выплат в текущем году будет составлять 0.</a:t>
            </a: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28662" y="571480"/>
            <a:ext cx="79296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Приказ Министерства экономического развития РФ №544 и Федерального Казначейства РФ №18н от 20 сентября 2013 года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643106" y="0"/>
            <a:ext cx="129540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Овал 2"/>
          <p:cNvSpPr/>
          <p:nvPr/>
        </p:nvSpPr>
        <p:spPr>
          <a:xfrm>
            <a:off x="5572132" y="3714752"/>
            <a:ext cx="857256" cy="8572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85784" y="0"/>
            <a:ext cx="129540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Выноска со стрелкой вправо 2"/>
          <p:cNvSpPr/>
          <p:nvPr/>
        </p:nvSpPr>
        <p:spPr>
          <a:xfrm>
            <a:off x="2571736" y="3500438"/>
            <a:ext cx="3843358" cy="2428892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 данном случае заказчик добавляет в  план-график 2015г. Контракт на подписку  печатных издательств ( 30 тыс. руб.) со сроком исполнения с 01.01.2016 по 30.06.2016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6786578" y="4500570"/>
            <a:ext cx="1143008" cy="5000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785794"/>
            <a:ext cx="821537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Закупка у единственного поставщика (подрядчика, исполнителя)</a:t>
            </a:r>
          </a:p>
          <a:p>
            <a:endParaRPr lang="ru-RU" dirty="0" smtClean="0"/>
          </a:p>
          <a:p>
            <a:pPr algn="just"/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осуществление закупки товара, работы или услуги, которые относятся к сфере деятельности субъектов естественных монополий в соответствии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 ФЗ 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 17.08.1995 № 147-ФЗ «О естественных монополиях»</a:t>
            </a:r>
            <a:endParaRPr lang="ru-RU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57422" y="142852"/>
            <a:ext cx="39290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Статья 93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2928934"/>
            <a:ext cx="8001056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осуществление закупки товара, работы или услуги на сумму, не превышающую ста тысяч рублей. </a:t>
            </a:r>
            <a:r>
              <a:rPr lang="ru-RU" sz="2000" b="1" i="1" dirty="0" smtClean="0"/>
              <a:t>При этом годовой объем закупок, которые заказчик вправе осуществить на основании настоящего пункта, не должен превышать два миллиона рублей…</a:t>
            </a:r>
            <a:r>
              <a:rPr lang="ru-RU" sz="2400" dirty="0" smtClean="0"/>
              <a:t>Указанные ограничения годового объема закупок, которые заказчик вправе осуществить на основании настоящего пункта, не применяются в отношении закупок, осуществляемых заказчиками для обеспечения муниципальных нужд сельских поселений. 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4429132"/>
            <a:ext cx="778674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29) </a:t>
            </a:r>
            <a:r>
              <a:rPr lang="ru-RU" sz="2400" dirty="0" smtClean="0"/>
              <a:t>заключение договора </a:t>
            </a:r>
            <a:r>
              <a:rPr lang="ru-RU" sz="2400" dirty="0" smtClean="0">
                <a:solidFill>
                  <a:srgbClr val="FF0000"/>
                </a:solidFill>
              </a:rPr>
              <a:t>энергоснабжения</a:t>
            </a:r>
            <a:r>
              <a:rPr lang="ru-RU" sz="2400" dirty="0" smtClean="0"/>
              <a:t> или договора купли-продажи электрической энергии с гарантирующим поставщиком электрической энергии;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714356"/>
            <a:ext cx="778674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8)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400" dirty="0" smtClean="0"/>
              <a:t>оказание услуг по </a:t>
            </a:r>
            <a:r>
              <a:rPr lang="ru-RU" sz="2400" dirty="0" smtClean="0">
                <a:solidFill>
                  <a:srgbClr val="FF0000"/>
                </a:solidFill>
              </a:rPr>
              <a:t>водоснабжению, водоотведению, теплоснабжению, газоснабжению </a:t>
            </a:r>
            <a:r>
              <a:rPr lang="ru-RU" sz="2400" dirty="0" smtClean="0"/>
              <a:t>(за исключением услуг по реализации сжиженного газа), по подключению (присоединению) к сетям инженерно-технического обеспечения по регулируемым в соответствии с законодательством Российской Федерации ценам (тарифам), по хранению и ввозу (вывозу) наркотических средств и психотропных веществ;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4282" y="620688"/>
            <a:ext cx="8715436" cy="73866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УТРАТИЛИ СИЛУ: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Постановление Правительства РФ №1044 от 21 ноября 2013 г.</a:t>
            </a:r>
            <a:r>
              <a:rPr lang="ru-RU" sz="2400" b="1" dirty="0" smtClean="0"/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"О требованиях к формированию, утверждению и ведению планов-графиков закупок товаров, работ, услуг для обеспечения нужд субъекта Российской Федерации и муниципальных нужд, а также требованиях к форме планов-графиков закупок товаров, работ, услуг«</a:t>
            </a:r>
          </a:p>
          <a:p>
            <a:pPr>
              <a:buFontTx/>
              <a:buChar char="-"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- приказ Министерства экономического развития РФ №544 и Федерального Казначейства РФ №18н от 20 сентября 2013 года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"Об особенностях размещения на официальном сайте Российской Федерации в информационно-телекоммуникационной сети "Интернет" для размещения информации о размещении заказов на поставки товаров, выполнение работ, оказание услуг планов-графиков размещения заказов на 2014 и 2015 годы"</a:t>
            </a:r>
          </a:p>
          <a:p>
            <a:endParaRPr lang="ru-RU" sz="2400" dirty="0" smtClean="0"/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1285860"/>
            <a:ext cx="757242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соответствии с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ч.2 ст. 93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ФЗ №44-ФЗ. При осуществлении закупки у единственного поставщика (подрядчика, исполнителя) в случаях, предусмотренных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пунктами 1-3, 6-8, 11-14, 16-19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части 1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настоящей статьи,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заказчик 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размещает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в единой информационной системе 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извещение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об осуществлении такой закупки </a:t>
            </a:r>
            <a:r>
              <a:rPr lang="ru-RU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позднее чем за пять дней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до даты заключения контракта.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42852"/>
            <a:ext cx="892971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СПРАВОЧНО!!!</a:t>
            </a:r>
          </a:p>
          <a:p>
            <a:endParaRPr lang="ru-RU" b="1" dirty="0" smtClean="0">
              <a:solidFill>
                <a:srgbClr val="FF0000"/>
              </a:solidFill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Для того, чтобы 29-31 декабря 2015 года заключить Муниципальные контракты на 2016 год необходимо: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1714488"/>
          <a:ext cx="8358246" cy="4668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9123"/>
                <a:gridCol w="4179123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Способ закупки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Алгоритм действий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Электронный</a:t>
                      </a:r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аукцион  до 3 млн. руб.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20.11.2015</a:t>
                      </a:r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г. 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– внести изменения в план-график 2015 года (добавив в него необходимые закупки)</a:t>
                      </a:r>
                    </a:p>
                    <a:p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01.12.2015 г.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-  публикация извещения  о проведении закупки</a:t>
                      </a:r>
                    </a:p>
                    <a:p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11.12.2015 г.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ДОПЗ</a:t>
                      </a:r>
                    </a:p>
                    <a:p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14.12.2015.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окончание рассмотрения 1 частей заявок</a:t>
                      </a:r>
                    </a:p>
                    <a:p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17.12.2015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Аукцион</a:t>
                      </a:r>
                    </a:p>
                    <a:p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18.12.2015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Итоговый протокол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Закупка</a:t>
                      </a:r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у ед. поставщика в соответствии с п.1, п.8 ч.1 ст.93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04.12.2015 г.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внести изменения в план-график 2015 года (добавив в него необходимые закупки)</a:t>
                      </a:r>
                    </a:p>
                    <a:p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15-22.12.2015 г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 -публикация извещения  о проведении закупки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42852"/>
            <a:ext cx="892971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СПРАВОЧНО!!!</a:t>
            </a:r>
          </a:p>
          <a:p>
            <a:endParaRPr lang="ru-RU" b="1" dirty="0" smtClean="0">
              <a:solidFill>
                <a:srgbClr val="FF0000"/>
              </a:solidFill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Для того, чтобы 29-31 декабря 2015 года заключить Муниципальные контракты на 2016 год необходимо: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1714488"/>
          <a:ext cx="8358246" cy="494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9123"/>
                <a:gridCol w="4179123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Способ закупки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Алгоритм действий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Электронный</a:t>
                      </a:r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аукцион  более 3 млн. руб.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13.11.2015</a:t>
                      </a:r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г. 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– внести изменения в план-график 2015 года (добавив в него необходимые закупки)</a:t>
                      </a:r>
                    </a:p>
                    <a:p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24.11.2015 г.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-  публикация извещения  о проведении закупки</a:t>
                      </a:r>
                    </a:p>
                    <a:p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11.12.2015 г.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ДОПЗ</a:t>
                      </a:r>
                    </a:p>
                    <a:p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14.12.2015.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окончание рассмотрения 1 частей заявок</a:t>
                      </a:r>
                    </a:p>
                    <a:p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17.12.2015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Аукцион</a:t>
                      </a:r>
                    </a:p>
                    <a:p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18.12.2015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Итоговый протокол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Запрос котировок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27-30.11.2015 г.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внести изменения в план-график 2015 года (добавив в него необходимые закупки)</a:t>
                      </a:r>
                    </a:p>
                    <a:p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11.12.2015 г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 -публикация извещения  о проведении закупки</a:t>
                      </a:r>
                    </a:p>
                    <a:p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18.12.2015 г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.- ДОПЗ/Протокол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-214338"/>
            <a:ext cx="892971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ВАЖНО!!!</a:t>
            </a:r>
          </a:p>
          <a:p>
            <a:endParaRPr lang="ru-RU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При расчете сроков проведения закупочных процедур в декабре 2015 г. за счет лимитов 2016 года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помните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момент заключения муниципальных контрактов должно быть принято решение о бюджете на соответствующий финансовый год!!!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42944" y="5786454"/>
            <a:ext cx="80010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соответствии с положениями Бюджетного кодекса Российской Федерации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2357430"/>
            <a:ext cx="764386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Согласно ч. 2 ст. 72 БК РФ 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государственные (муниципальные) контракты заключаются в соответствии с планом-графиком закупок товаров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работ, услуг для обеспечения государственных (муниципальных) нужд, сформированным и утвержденным в установленном законодательством Российской Федерации о контрактной системе в сфере закупок товаров, работ, услуг для обеспечения государственных и муниципальных нужд порядке,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и оплачиваются в пределах лимитов бюджетных обязательств</a:t>
            </a:r>
            <a:endParaRPr lang="ru-RU" sz="24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857232"/>
            <a:ext cx="80010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соответствии с положениями Бюджетного кодекса Российской Федерации (далее – БК РФ)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" y="1285860"/>
            <a:ext cx="864396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ст. 7.30 КОАП </a:t>
            </a:r>
          </a:p>
          <a:p>
            <a:pPr algn="ctr"/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НАРУШЕНИЕ ПОРЯДКА ОСУЩЕСТВЛЕНИЯ ЗАКУПОК ТОВАРОВ, РАБОТ, УСЛУГ ДЛЯ ОБЕСПЕЧЕНИЯ  ГОСУДАРСТВЕННЫХ И МУНИЦИПАЛЬНЫХ НУЖД.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14678" y="5072074"/>
            <a:ext cx="435830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/>
              <a:t>Минимальный штраф –      3 000,00 руб.</a:t>
            </a:r>
          </a:p>
          <a:p>
            <a:r>
              <a:rPr lang="ru-RU" i="1" dirty="0" smtClean="0"/>
              <a:t>Максимальный штраф – 100 000,00 руб.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1357298"/>
            <a:ext cx="8358246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Статья 17 Планы закупок 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вступает в силу  с 1 января 2016 года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Планы закупок формируются заказчиками исходя из целей осуществления закупок, определенных с учетом положений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статьи 13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настоящего федерального закона, а также с учетом установленных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статьей 19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настоящего федерального закона требований к закупаемым заказчиками товарам, работам, услугам (в том числе предельной цены товаров, работ, услуг) и (или) нормативных затрат на обеспечение функций государственных органов, органов управления государственными внебюджетными фондами, муниципальных органов.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Статья 19. Нормирование в сфере закупок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 вступает в силу  с 1 января 2016 года</a:t>
            </a:r>
          </a:p>
          <a:p>
            <a:endParaRPr lang="ru-RU" sz="2400" b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В целях </a:t>
            </a:r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функционирования </a:t>
            </a:r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данных статей Правительство приняло ряд постановлений.</a:t>
            </a: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571480"/>
            <a:ext cx="49729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Федеральный закон № 44-ФЗ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500042"/>
            <a:ext cx="864399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Постановление Правительства РФ от 21 ноября 2013 г. N 1043</a:t>
            </a:r>
            <a:br>
              <a:rPr lang="ru-RU" b="1" dirty="0" smtClean="0"/>
            </a:br>
            <a:r>
              <a:rPr lang="ru-RU" dirty="0" smtClean="0"/>
              <a:t>"О требованиях к формированию, утверждению и ведению планов закупок товаров, работ, услуг для обеспечения нужд субъекта Российской Федерации и муниципальных нужд, а также требованиях к форме планов закупок товаров, работ, услуг"</a:t>
            </a:r>
          </a:p>
          <a:p>
            <a:endParaRPr lang="ru-RU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2136339"/>
            <a:ext cx="864399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Постановление Правительства РФ от 18 мая 2015 г. N 476</a:t>
            </a:r>
            <a:br>
              <a:rPr lang="ru-RU" b="1" dirty="0" smtClean="0"/>
            </a:br>
            <a:r>
              <a:rPr lang="ru-RU" b="1" dirty="0" smtClean="0"/>
              <a:t>"</a:t>
            </a:r>
            <a:r>
              <a:rPr lang="ru-RU" dirty="0" smtClean="0"/>
              <a:t>Об утверждении общих требований к порядку разработки и принятия правовых актов о нормировании в сфере закупок, содержанию указанных актов и обеспечению их </a:t>
            </a:r>
            <a:r>
              <a:rPr lang="ru-RU" dirty="0" smtClean="0"/>
              <a:t>исполнения« (</a:t>
            </a:r>
            <a:r>
              <a:rPr lang="ru-RU" i="1" dirty="0" smtClean="0"/>
              <a:t>Настоящее </a:t>
            </a:r>
            <a:r>
              <a:rPr lang="ru-RU" i="1" dirty="0" smtClean="0"/>
              <a:t>постановление вступает в силу с 1 января 2016 г</a:t>
            </a:r>
            <a:r>
              <a:rPr lang="ru-RU" i="1" dirty="0" smtClean="0"/>
              <a:t>.)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b="1" dirty="0" smtClean="0"/>
          </a:p>
          <a:p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3786190"/>
            <a:ext cx="85011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Постановление Правительства РФ от 13 октября 2014 г. N 1047</a:t>
            </a:r>
            <a:br>
              <a:rPr lang="ru-RU" b="1" dirty="0" smtClean="0"/>
            </a:br>
            <a:r>
              <a:rPr lang="ru-RU" dirty="0" smtClean="0"/>
              <a:t>"Об общих требованиях к определению нормативных затрат на обеспечение функций государственных органов, органов управления государственными внебюджетными фондами и муниципальных органов"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5000636"/>
            <a:ext cx="871543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Постановление Правительства РФ от 2 сентября 2015 г. N 926</a:t>
            </a:r>
            <a:br>
              <a:rPr lang="ru-RU" b="1" dirty="0" smtClean="0"/>
            </a:br>
            <a:r>
              <a:rPr lang="ru-RU" dirty="0" smtClean="0"/>
              <a:t>"Об утверждении Общих правил определения требований к закупаемым заказчиками отдельным видам товаров, работ, услуг (в том числе предельных цен товаров, работ, услуг</a:t>
            </a:r>
            <a:r>
              <a:rPr lang="ru-RU" dirty="0" smtClean="0"/>
              <a:t>)"</a:t>
            </a:r>
            <a:r>
              <a:rPr lang="ru-RU" dirty="0" smtClean="0"/>
              <a:t> (</a:t>
            </a:r>
            <a:r>
              <a:rPr lang="ru-RU" i="1" dirty="0" smtClean="0"/>
              <a:t>Настоящее постановление вступает в силу с 1 января 2016 г.)</a:t>
            </a:r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357166"/>
            <a:ext cx="8286808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До 21.12.2015г местные администрации утверждают: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Требования к порядку разработки и принятия правовых актов о нормировании в сфере закупок, содержанию указанных актов и обеспечению их исполнения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правила определения требований к закупаемым государственными органами, муниципальными органами, соответственно их территориальными органами и подведомственными указанным органам казенными учреждениями и бюджетными учреждениями отдельным видам товаров, работ, услуг (в том числе предельные цены товаров, работ, услуг);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Подлежат обязательному предварительному обсуждению на заседаниях общественных советов при государственных органах, органах управления государственными внебюджетными фондами, муниципальных органах</a:t>
            </a:r>
          </a:p>
          <a:p>
            <a:pPr>
              <a:buFontTx/>
              <a:buChar char="-"/>
            </a:pPr>
            <a:endParaRPr lang="ru-RU" sz="2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Правила определения нормативных затрат на обеспечение функций государственных органов, муниципальных органов (включая соответственно территориальные органы и подведомственные казенные учреждения).</a:t>
            </a:r>
          </a:p>
          <a:p>
            <a:pPr>
              <a:buFontTx/>
              <a:buChar char="-"/>
            </a:pPr>
            <a:endParaRPr lang="ru-RU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571481"/>
            <a:ext cx="857256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ГРБС до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31.03.2016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года утверждают:</a:t>
            </a:r>
          </a:p>
          <a:p>
            <a:pPr>
              <a:buFontTx/>
              <a:buChar char="-"/>
            </a:pP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Требования 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 закупаемым государственными органами, органами управления государственными внебюджетными фондами, муниципальными органами, их территориальными органами (подразделениями) и подведомственными указанным органам казенными учреждениями и бюджетными учреждениями отдельным видам товаров, работ, услуг ( в том числе предельные цены товаров, работ, услуг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Подлежат обязательному предварительному обсуждению на заседаниях общественных советов при государственных органах, органах управления государственными внебюджетными фондами, муниципальных органах</a:t>
            </a:r>
          </a:p>
          <a:p>
            <a:pPr algn="just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Нормативные затраты на обеспечение функций государственных органов, органов управления государственными внебюджетными фондами, муниципальных органов, и подведомственных им казенных учреждений.</a:t>
            </a:r>
            <a:endParaRPr lang="ru-RU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4282" y="500042"/>
            <a:ext cx="871543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ПРИНЯТЫ:</a:t>
            </a:r>
          </a:p>
          <a:p>
            <a:endParaRPr lang="ru-RU" sz="2400" dirty="0" smtClean="0"/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1071547"/>
            <a:ext cx="8429684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 Постановление Правительства РФ от 5 июня 2015 г. N 554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"О требованиях к формированию, утверждению и ведению плана-графика закупок товаров, работ, услуг для обеспечения нужд субъекта Российской Федерации и муниципальных нужд, а также о требованиях к форме плана-графика закупок товаров, работ, услуг»</a:t>
            </a:r>
          </a:p>
          <a:p>
            <a:pPr algn="just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вступает в силу с 01.01.2016 г. и распространяется на планы-графики 2017 года.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 Приказ Министерства экономического развития РФ и Федерального казначейства от 31 марта 2015 г. N 182/7н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"Об особенностях размещения в единой информационной системе или до ввода в эксплуатацию указанной системы на официальном сайте Российской Федерации в информационно-телекоммуникационной сети "Интернет" для размещения информации о размещении заказов на поставки товаров, выполнение работ, оказание услуг планов-графиков размещения заказов на 2015-2016 </a:t>
            </a:r>
            <a:r>
              <a:rPr lang="ru-RU" sz="2400" dirty="0" smtClean="0"/>
              <a:t>годы"</a:t>
            </a:r>
          </a:p>
          <a:p>
            <a:endParaRPr lang="ru-RU" sz="2400" dirty="0" smtClean="0"/>
          </a:p>
          <a:p>
            <a:pPr algn="just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857232"/>
            <a:ext cx="892971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Более подробную информацию по нормированию закупок и составлению планов закупок мы рассмотрим на следующих совещаниях консультационной рабочей группы по обобщению практики применения Федерального закона «О контрактной системе в сфере закупок товаров, работ ,услуг для обеспечения  государственных и муниципальных нужд»</a:t>
            </a: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4143380"/>
            <a:ext cx="835824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MUN ZAKAZ\Рабочий стол\rof1lh3l906z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500" y="2386013"/>
            <a:ext cx="5715000" cy="2085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144000" cy="228599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0" y="2214554"/>
            <a:ext cx="878497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!!! </a:t>
            </a:r>
            <a:r>
              <a:rPr lang="ru-RU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2015 – 2016 гг. заказчики руководствуются нормами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приказа Министерства Экономического развития РФ от 31.03.2015 №182/7н «Об особенностях размещения планов-графиков размещения заказов на 2015-2016 годы» </a:t>
            </a:r>
            <a:r>
              <a:rPr lang="ru-RU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соответствии с</a:t>
            </a:r>
            <a:r>
              <a:rPr lang="ru-RU" sz="28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приказом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Министерства Экономического развития РФ №761 и Федерального  Казначейства РФ № 20н от 27 декабря 2011 года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035" y="428604"/>
            <a:ext cx="835824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согласно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ч.2 ст.112 закона о КС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Заказчики размещают  планы-графики размещения заказов на 2014 - 2016 годы по правилам, действовавшим до дня вступления в силу настоящего Федерального закона, с учетом  особенностей , которые могут быть установлены Министерством Экономического развития РФ и Федеральным казначейством.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1196753"/>
            <a:ext cx="7920881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План – график подлежит размещению на  официальном сайте в течении  3 (трех) рабочих дней после его утверждения</a:t>
            </a:r>
          </a:p>
          <a:p>
            <a:pPr>
              <a:buFontTx/>
              <a:buChar char="-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По форме утвержденной приказом №761/20н</a:t>
            </a:r>
          </a:p>
          <a:p>
            <a:pPr>
              <a:buFontTx/>
              <a:buChar char="-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Внесение изменений в план-график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осуществляется не позднее чем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 10 календарных дней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до дня размещения на официальном сайте извещения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 осуществлении закупки, а в случае, если в соответствии с законом не предусмотрено размещение извещения об осуществлении закупки, не позднее чем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 10 календарных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дней до даты заключения контракта.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2967136" y="0"/>
            <a:ext cx="5997352" cy="126876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1196752"/>
            <a:ext cx="878497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Срок формирования 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 размещения на официальном сайте плана-графика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на 2016г.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4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месяц 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 дня принятия решения 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 бюджете</a:t>
            </a:r>
          </a:p>
          <a:p>
            <a:pPr lvl="0" algn="ctr">
              <a:spcBef>
                <a:spcPct val="0"/>
              </a:spcBef>
              <a:defRPr/>
            </a:pPr>
            <a:endParaRPr lang="ru-RU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пункт 2 приложения к приказу № 182/7н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План-график на 2016 год размещается исключительно в структурированном виде!!!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500306"/>
            <a:ext cx="8229600" cy="3636660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В соответствии с требованиями Минэкономразвития России с 1 мая 2015 года планы-графики должны размещаться в структурированном виде.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При этом внесение изменений в ранее размещенные в неструктурированном виде планы-графики возможно до 31 декабря 2015 года.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(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Письмо Министерства экономического развития РФ от 15 июля 2015 г. N Д28и-2048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"О размещении планов-графиков размещения заказов на поставки товаров, выполнение работ, оказание услуг для нужд заказчиков«)</a:t>
            </a:r>
          </a:p>
          <a:p>
            <a:endParaRPr lang="ru-RU" dirty="0" smtClean="0"/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849835" y="928670"/>
            <a:ext cx="9993835" cy="5643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Стрелка вверх 6"/>
          <p:cNvSpPr/>
          <p:nvPr/>
        </p:nvSpPr>
        <p:spPr>
          <a:xfrm>
            <a:off x="7215206" y="3500438"/>
            <a:ext cx="714380" cy="2357454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857232"/>
            <a:ext cx="11511936" cy="6500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Стрелка влево 4"/>
          <p:cNvSpPr/>
          <p:nvPr/>
        </p:nvSpPr>
        <p:spPr>
          <a:xfrm>
            <a:off x="5072066" y="5286388"/>
            <a:ext cx="3000396" cy="285752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533</TotalTime>
  <Words>1721</Words>
  <PresentationFormat>Экран (4:3)</PresentationFormat>
  <Paragraphs>137</Paragraphs>
  <Slides>31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Поток</vt:lpstr>
      <vt:lpstr>ПЛАНИРОВАНИЕ ЗАКУПОК НА 2016 ГОД</vt:lpstr>
      <vt:lpstr>Слайд 2</vt:lpstr>
      <vt:lpstr>Слайд 3</vt:lpstr>
      <vt:lpstr>Слайд 4</vt:lpstr>
      <vt:lpstr>Слайд 5</vt:lpstr>
      <vt:lpstr>Слайд 6</vt:lpstr>
      <vt:lpstr>План-график на 2016 год размещается исключительно в структурированном виде!!!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Мун заказ</cp:lastModifiedBy>
  <cp:revision>67</cp:revision>
  <dcterms:modified xsi:type="dcterms:W3CDTF">2015-11-03T08:46:23Z</dcterms:modified>
</cp:coreProperties>
</file>