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17.09.2015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17.09.2015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17.09.2015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17.09.2015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2643182"/>
            <a:ext cx="8572560" cy="3857652"/>
          </a:xfrm>
        </p:spPr>
        <p:txBody>
          <a:bodyPr>
            <a:normAutofit fontScale="90000"/>
          </a:bodyPr>
          <a:lstStyle/>
          <a:p>
            <a:pPr algn="just"/>
            <a:r>
              <a:rPr lang="ru-RU" sz="2000" dirty="0"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13 июля 2015 г. </a:t>
            </a:r>
            <a:r>
              <a:rPr lang="ru-RU" sz="2000" u="sng" dirty="0"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вступил в силу Федеральный закон № 227-ФЗ </a:t>
            </a:r>
            <a:r>
              <a:rPr lang="ru-RU" sz="2000" b="0" dirty="0"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 Эти изменения касаются за­прета на участие в закупках оффшорных компаний, расширения случаев закупки у един­ственного поставщика и др. </a:t>
            </a:r>
            <a:r>
              <a:rPr lang="ru-RU" sz="2000" u="sng" dirty="0"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Начало действия данных поправок в Закон о контрактной системе - 13 августа 2015 г.</a:t>
            </a:r>
            <a:br>
              <a:rPr lang="ru-RU" sz="2000" u="sng" dirty="0"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br>
            <a:r>
              <a:rPr lang="ru-RU" sz="2000" b="0" dirty="0"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Федеральный закон от 13.07.20 № 227-ФЗ был разработан во исполнение поручения Президента РФ от 27.12.20 № Пр-3086, в рамках которого Минэкономразвития и ФАС России было поручено обеспечить введение запрета на заключение государственных и муниципальных контрактов с компаниями, находящимися в </a:t>
            </a:r>
            <a:r>
              <a:rPr lang="ru-RU" sz="2000" u="sng" dirty="0" err="1"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офшорной</a:t>
            </a:r>
            <a:r>
              <a:rPr lang="ru-RU" sz="2000" u="sng" dirty="0" smtClean="0">
                <a:solidFill>
                  <a:schemeClr val="bg1"/>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юрисдикции</a:t>
            </a:r>
            <a:r>
              <a:rPr lang="ru-RU" sz="2000" b="0" u="sng"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a:t>
            </a:r>
            <a:r>
              <a:rPr lang="ru-RU" b="0" u="sng" dirty="0" smtClean="0">
                <a:solidFill>
                  <a:schemeClr val="tx1"/>
                </a:solidFill>
              </a:rPr>
              <a:t/>
            </a:r>
            <a:br>
              <a:rPr lang="ru-RU" b="0" u="sng" dirty="0" smtClean="0">
                <a:solidFill>
                  <a:schemeClr val="tx1"/>
                </a:solidFill>
              </a:rPr>
            </a:br>
            <a:endParaRPr lang="ru-RU" b="0" u="sng" dirty="0">
              <a:solidFill>
                <a:schemeClr val="tx1"/>
              </a:solidFill>
            </a:endParaRPr>
          </a:p>
        </p:txBody>
      </p:sp>
      <p:sp>
        <p:nvSpPr>
          <p:cNvPr id="3" name="Подзаголовок 2"/>
          <p:cNvSpPr>
            <a:spLocks noGrp="1"/>
          </p:cNvSpPr>
          <p:nvPr>
            <p:ph type="subTitle" idx="1"/>
          </p:nvPr>
        </p:nvSpPr>
        <p:spPr>
          <a:xfrm>
            <a:off x="571472" y="571480"/>
            <a:ext cx="8458200" cy="914400"/>
          </a:xfrm>
        </p:spPr>
        <p:txBody>
          <a:bodyPr>
            <a:normAutofit fontScale="25000" lnSpcReduction="20000"/>
          </a:bodyPr>
          <a:lstStyle/>
          <a:p>
            <a:r>
              <a:rPr lang="ru-RU" sz="19200" b="1" dirty="0" smtClean="0"/>
              <a:t>О внесении изменений в Закон о контрактной системе</a:t>
            </a:r>
          </a:p>
          <a:p>
            <a:r>
              <a:rPr lang="ru-RU" dirty="0" smtClean="0"/>
              <a:t/>
            </a:r>
            <a:br>
              <a:rPr lang="ru-RU" dirty="0" smtClean="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u-RU" sz="2700" b="1" dirty="0" smtClean="0">
                <a:solidFill>
                  <a:schemeClr val="tx1"/>
                </a:solidFill>
              </a:rPr>
              <a:t>Постановление Правительства РФ от 18.05.2015 № 476.</a:t>
            </a:r>
            <a:r>
              <a:rPr lang="ru-RU" dirty="0" smtClean="0">
                <a:solidFill>
                  <a:schemeClr val="tx1"/>
                </a:solidFill>
              </a:rPr>
              <a:t/>
            </a:r>
            <a:br>
              <a:rPr lang="ru-RU" dirty="0" smtClean="0">
                <a:solidFill>
                  <a:schemeClr val="tx1"/>
                </a:solidFill>
              </a:rPr>
            </a:br>
            <a:r>
              <a:rPr lang="ru-RU" sz="2000" b="1" dirty="0" smtClean="0">
                <a:solidFill>
                  <a:schemeClr val="tx1"/>
                </a:solidFill>
              </a:rPr>
              <a:t>Об утверждении общих требований к порядку разработки</a:t>
            </a:r>
            <a:br>
              <a:rPr lang="ru-RU" sz="2000" b="1" dirty="0" smtClean="0">
                <a:solidFill>
                  <a:schemeClr val="tx1"/>
                </a:solidFill>
              </a:rPr>
            </a:br>
            <a:r>
              <a:rPr lang="ru-RU" sz="2000" b="1" dirty="0" smtClean="0">
                <a:solidFill>
                  <a:schemeClr val="tx1"/>
                </a:solidFill>
              </a:rPr>
              <a:t>     и принятия правовых актов о нормировании в сфере закупок,</a:t>
            </a:r>
            <a:br>
              <a:rPr lang="ru-RU" sz="2000" b="1" dirty="0" smtClean="0">
                <a:solidFill>
                  <a:schemeClr val="tx1"/>
                </a:solidFill>
              </a:rPr>
            </a:br>
            <a:r>
              <a:rPr lang="ru-RU" sz="2000" b="1" dirty="0" smtClean="0">
                <a:solidFill>
                  <a:schemeClr val="tx1"/>
                </a:solidFill>
              </a:rPr>
              <a:t>      содержанию указанных актов и обеспечению их исполнения</a:t>
            </a:r>
            <a:endParaRPr lang="ru-RU" sz="2000" b="1" dirty="0">
              <a:solidFill>
                <a:schemeClr val="tx1"/>
              </a:solidFill>
            </a:endParaRPr>
          </a:p>
        </p:txBody>
      </p:sp>
      <p:sp>
        <p:nvSpPr>
          <p:cNvPr id="3" name="Содержимое 2"/>
          <p:cNvSpPr>
            <a:spLocks noGrp="1"/>
          </p:cNvSpPr>
          <p:nvPr>
            <p:ph idx="1"/>
          </p:nvPr>
        </p:nvSpPr>
        <p:spPr/>
        <p:txBody>
          <a:bodyPr>
            <a:normAutofit fontScale="47500" lnSpcReduction="20000"/>
          </a:bodyPr>
          <a:lstStyle/>
          <a:p>
            <a:pPr>
              <a:buNone/>
            </a:pPr>
            <a:r>
              <a:rPr lang="ru-RU" dirty="0" smtClean="0"/>
              <a:t>Данным постановлением утверждены общие требования к порядку разработки и принятия правовых актов о нормировании в сфере закупок, содержанию указанных актов и обеспечению их исполнения.</a:t>
            </a:r>
          </a:p>
          <a:p>
            <a:pPr>
              <a:buNone/>
            </a:pPr>
            <a:endParaRPr lang="ru-RU" dirty="0" smtClean="0"/>
          </a:p>
          <a:p>
            <a:pPr>
              <a:buNone/>
            </a:pPr>
            <a:r>
              <a:rPr lang="ru-RU" dirty="0" smtClean="0"/>
              <a:t>Должны быть разработаны общие правила определения требований к отдельным видам товаров, работ, услуг (в т. ч. предельные цены товаров, работ, услуг), закупаемым заказчиками, общие правила определения нормативных затрат на обеспечение функций государственных органов, органов управления государственными внебюджетными фондами, муниципальных органов (включая соответственно территориальные органы и подведомственные казенные учреждения), а также общие правила определения нор­мативных затрат на обеспечение функций государственных органов, органов управле­ния государственными внебюджетными фондами, муниципальных органов (включая соответственно территориальные органы и подведомственные казенные учреждения).</a:t>
            </a:r>
          </a:p>
          <a:p>
            <a:pPr>
              <a:buNone/>
            </a:pPr>
            <a:endParaRPr lang="ru-RU" dirty="0" smtClean="0"/>
          </a:p>
          <a:p>
            <a:pPr>
              <a:buNone/>
            </a:pPr>
            <a:r>
              <a:rPr lang="ru-RU" dirty="0" smtClean="0"/>
              <a:t>Общие правила определения нормативных затрат на обеспечение функций государственных органов, органов управления государственными внебюджетными фондами, муниципальных органов (включая соответственно территориальные органы и подведомственные казенные учреждения) должны содержать классификацию затрат, условия определения порядка расчета затрат на обеспечение функций государственных органов, орга­нов управления государственными внебюджетными фондами, муниципальных органов, порядок определения показателя численности основных работников указанных органов и учреждений, применяемого при необходимости для расчета нормативных затрат.</a:t>
            </a:r>
          </a:p>
          <a:p>
            <a:pPr>
              <a:buNone/>
            </a:pPr>
            <a:endParaRPr lang="ru-RU" dirty="0" smtClean="0"/>
          </a:p>
          <a:p>
            <a:pPr>
              <a:buNone/>
            </a:pPr>
            <a:r>
              <a:rPr lang="ru-RU" dirty="0" smtClean="0"/>
              <a:t>Правила определения требований и сами требования к закупаемым государственными органами, органами управления государственными внебюджетными фондами, муниципальными органами, соответственно их территориальными органами и подведомственными указанным органам казенными учреждениями и бюджетными учрежде­ниями отдельным видам товаров, работ, услуг (в т. ч. предельные цены товаров, работ, услуг) подлежат обязательному предварительному обсуждению на заседаниях обще­ственных советов при государственных органах, органах управления государственны­ми внебюджетными фондами, муниципальных органах.</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solidFill>
                  <a:srgbClr val="FF0000"/>
                </a:solidFill>
              </a:rPr>
              <a:t>Замечания министерства экономического развития Саратовской области по документации</a:t>
            </a:r>
            <a:endParaRPr lang="ru-RU" sz="2800" b="1" dirty="0">
              <a:solidFill>
                <a:srgbClr val="FF0000"/>
              </a:solidFill>
            </a:endParaRPr>
          </a:p>
        </p:txBody>
      </p:sp>
      <p:sp>
        <p:nvSpPr>
          <p:cNvPr id="3" name="Содержимое 2"/>
          <p:cNvSpPr>
            <a:spLocks noGrp="1"/>
          </p:cNvSpPr>
          <p:nvPr>
            <p:ph idx="1"/>
          </p:nvPr>
        </p:nvSpPr>
        <p:spPr>
          <a:xfrm>
            <a:off x="0" y="1785926"/>
            <a:ext cx="8229600" cy="4389120"/>
          </a:xfrm>
        </p:spPr>
        <p:txBody>
          <a:bodyPr>
            <a:normAutofit/>
          </a:bodyPr>
          <a:lstStyle/>
          <a:p>
            <a:pPr algn="just">
              <a:buNone/>
            </a:pPr>
            <a:r>
              <a:rPr lang="ru-RU" sz="1800" dirty="0" smtClean="0"/>
              <a:t>1. В документации  информация об Аукционе отсутствует относительно </a:t>
            </a:r>
            <a:r>
              <a:rPr lang="ru-RU" sz="1800" b="1" dirty="0" smtClean="0"/>
              <a:t>даты начала</a:t>
            </a:r>
            <a:r>
              <a:rPr lang="ru-RU" sz="1800" dirty="0" smtClean="0"/>
              <a:t> и </a:t>
            </a:r>
            <a:r>
              <a:rPr lang="ru-RU" sz="1800" b="1" dirty="0" smtClean="0"/>
              <a:t>окончания срока</a:t>
            </a:r>
            <a:r>
              <a:rPr lang="ru-RU" sz="1800" dirty="0" smtClean="0"/>
              <a:t> предоставления участникам Аукциона разъяснений в документации, что является нарушением п. 11 ч. 1 ст. 64 Закона о контрактной системе".</a:t>
            </a:r>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p:txBody>
      </p:sp>
      <p:graphicFrame>
        <p:nvGraphicFramePr>
          <p:cNvPr id="5" name="Таблица 4"/>
          <p:cNvGraphicFramePr>
            <a:graphicFrameLocks noGrp="1"/>
          </p:cNvGraphicFramePr>
          <p:nvPr/>
        </p:nvGraphicFramePr>
        <p:xfrm>
          <a:off x="357158" y="3071810"/>
          <a:ext cx="8286808" cy="3571900"/>
        </p:xfrm>
        <a:graphic>
          <a:graphicData uri="http://schemas.openxmlformats.org/drawingml/2006/table">
            <a:tbl>
              <a:tblPr firstRow="1" bandRow="1">
                <a:tableStyleId>{5C22544A-7EE6-4342-B048-85BDC9FD1C3A}</a:tableStyleId>
              </a:tblPr>
              <a:tblGrid>
                <a:gridCol w="4143404"/>
                <a:gridCol w="4143404"/>
              </a:tblGrid>
              <a:tr h="412602">
                <a:tc>
                  <a:txBody>
                    <a:bodyPr/>
                    <a:lstStyle/>
                    <a:p>
                      <a:r>
                        <a:rPr kumimoji="0" lang="ru-RU" sz="1600" b="1" kern="1200" dirty="0" smtClean="0">
                          <a:solidFill>
                            <a:schemeClr val="lt1"/>
                          </a:solidFill>
                          <a:latin typeface="+mn-lt"/>
                          <a:ea typeface="+mn-ea"/>
                          <a:cs typeface="+mn-cs"/>
                        </a:rPr>
                        <a:t>До получения предписаний УФАС</a:t>
                      </a:r>
                      <a:endParaRPr lang="ru-RU" sz="1600" dirty="0"/>
                    </a:p>
                  </a:txBody>
                  <a:tcPr/>
                </a:tc>
                <a:tc>
                  <a:txBody>
                    <a:bodyPr/>
                    <a:lstStyle/>
                    <a:p>
                      <a:r>
                        <a:rPr kumimoji="0" lang="ru-RU" sz="1600" b="1" kern="1200" dirty="0" smtClean="0">
                          <a:solidFill>
                            <a:schemeClr val="lt1"/>
                          </a:solidFill>
                          <a:latin typeface="+mn-lt"/>
                          <a:ea typeface="+mn-ea"/>
                          <a:cs typeface="+mn-cs"/>
                        </a:rPr>
                        <a:t>После получения предписаний УФАС</a:t>
                      </a:r>
                      <a:endParaRPr lang="ru-RU" sz="1600" dirty="0"/>
                    </a:p>
                  </a:txBody>
                  <a:tcPr/>
                </a:tc>
              </a:tr>
              <a:tr h="551041">
                <a:tc>
                  <a:txBody>
                    <a:bodyPr/>
                    <a:lstStyle/>
                    <a:p>
                      <a:r>
                        <a:rPr kumimoji="0" lang="ru-RU" sz="800" b="1" kern="1200" dirty="0" smtClean="0">
                          <a:solidFill>
                            <a:schemeClr val="dk1"/>
                          </a:solidFill>
                          <a:latin typeface="+mn-lt"/>
                          <a:ea typeface="+mn-ea"/>
                          <a:cs typeface="+mn-cs"/>
                        </a:rPr>
                        <a:t>Порядок, дата начала и окончания срока предоставления участникам электронного аукциона разъяснений положений аукционной документации </a:t>
                      </a:r>
                      <a:endParaRPr lang="ru-RU" sz="800" dirty="0"/>
                    </a:p>
                  </a:txBody>
                  <a:tcPr/>
                </a:tc>
                <a:tc>
                  <a:txBody>
                    <a:bodyPr/>
                    <a:lstStyle/>
                    <a:p>
                      <a:r>
                        <a:rPr kumimoji="0" lang="ru-RU" sz="800" b="1" kern="1200" dirty="0" smtClean="0">
                          <a:solidFill>
                            <a:schemeClr val="dk1"/>
                          </a:solidFill>
                          <a:latin typeface="+mn-lt"/>
                          <a:ea typeface="+mn-ea"/>
                          <a:cs typeface="+mn-cs"/>
                        </a:rPr>
                        <a:t>Порядок, дата начала и окончания срока предоставления участникам электронного аукциона разъяснений положений аукционной документации </a:t>
                      </a:r>
                      <a:endParaRPr lang="ru-RU" sz="800" dirty="0"/>
                    </a:p>
                  </a:txBody>
                  <a:tcPr/>
                </a:tc>
              </a:tr>
              <a:tr h="2608257">
                <a:tc>
                  <a:txBody>
                    <a:bodyPr/>
                    <a:lstStyle/>
                    <a:p>
                      <a:r>
                        <a:rPr kumimoji="0" lang="ru-RU" sz="900" kern="1200" dirty="0" smtClean="0">
                          <a:solidFill>
                            <a:schemeClr val="dk1"/>
                          </a:solidFill>
                          <a:latin typeface="+mn-lt"/>
                          <a:ea typeface="+mn-ea"/>
                          <a:cs typeface="+mn-cs"/>
                        </a:rPr>
                        <a:t>Любой участник закупки, получивший аккредитацию на электронной площадке, вправе направить на адрес электронной площадки, на которой планируется проведение аукциона, запрос о даче разъяснений положений документации об аукционе. При этом такой участник вправе направить не более чем три запроса о даче разъяснений в отношении одного такого аукциона. В течение одного часа с момента поступления указанного запроса он направляется оператором электронной площадки уполномоченному органу. В течение </a:t>
                      </a:r>
                      <a:r>
                        <a:rPr kumimoji="0" lang="ru-RU" sz="900" b="1" kern="1200" dirty="0" smtClean="0">
                          <a:solidFill>
                            <a:schemeClr val="dk1"/>
                          </a:solidFill>
                          <a:latin typeface="+mn-lt"/>
                          <a:ea typeface="+mn-ea"/>
                          <a:cs typeface="+mn-cs"/>
                        </a:rPr>
                        <a:t>двух дней</a:t>
                      </a:r>
                      <a:r>
                        <a:rPr kumimoji="0" lang="ru-RU" sz="900" kern="1200" dirty="0" smtClean="0">
                          <a:solidFill>
                            <a:schemeClr val="dk1"/>
                          </a:solidFill>
                          <a:latin typeface="+mn-lt"/>
                          <a:ea typeface="+mn-ea"/>
                          <a:cs typeface="+mn-cs"/>
                        </a:rPr>
                        <a:t> с даты поступления от оператора электронной площадки запроса разъяснения положений документации размещаются в единой информационной системе с указанием предмета запроса, при условии, что указанный запрос поступил не позднее чем </a:t>
                      </a:r>
                      <a:r>
                        <a:rPr kumimoji="0" lang="ru-RU" sz="900" b="1" kern="1200" dirty="0" smtClean="0">
                          <a:solidFill>
                            <a:schemeClr val="dk1"/>
                          </a:solidFill>
                          <a:latin typeface="+mn-lt"/>
                          <a:ea typeface="+mn-ea"/>
                          <a:cs typeface="+mn-cs"/>
                        </a:rPr>
                        <a:t>за три дня</a:t>
                      </a:r>
                      <a:r>
                        <a:rPr kumimoji="0" lang="ru-RU" sz="900" kern="1200" dirty="0" smtClean="0">
                          <a:solidFill>
                            <a:schemeClr val="dk1"/>
                          </a:solidFill>
                          <a:latin typeface="+mn-lt"/>
                          <a:ea typeface="+mn-ea"/>
                          <a:cs typeface="+mn-cs"/>
                        </a:rPr>
                        <a:t> до даты окончания срока подачи заявок на участие в таком аукционе.</a:t>
                      </a:r>
                    </a:p>
                    <a:p>
                      <a:endParaRPr kumimoji="0" lang="ru-RU" sz="900" kern="1200" dirty="0" smtClean="0">
                        <a:solidFill>
                          <a:schemeClr val="dk1"/>
                        </a:solidFill>
                        <a:latin typeface="+mn-lt"/>
                        <a:ea typeface="+mn-ea"/>
                        <a:cs typeface="+mn-cs"/>
                      </a:endParaRPr>
                    </a:p>
                    <a:p>
                      <a:r>
                        <a:rPr kumimoji="0" lang="ru-RU" sz="900" b="1" kern="1200" dirty="0" smtClean="0">
                          <a:solidFill>
                            <a:schemeClr val="dk1"/>
                          </a:solidFill>
                          <a:latin typeface="+mn-lt"/>
                          <a:ea typeface="+mn-ea"/>
                          <a:cs typeface="+mn-cs"/>
                        </a:rPr>
                        <a:t>Разъяснения положений документации об электронном аукционе предоставляются  </a:t>
                      </a:r>
                      <a:r>
                        <a:rPr kumimoji="0" lang="ru-RU" sz="900" b="1" kern="1200" dirty="0" smtClean="0">
                          <a:solidFill>
                            <a:srgbClr val="FF0000"/>
                          </a:solidFill>
                          <a:latin typeface="+mn-lt"/>
                          <a:ea typeface="+mn-ea"/>
                          <a:cs typeface="+mn-cs"/>
                        </a:rPr>
                        <a:t>по запросам, поступившим в период с «31» августа 2015 г. по «04» сентября 2015 г.</a:t>
                      </a:r>
                      <a:endParaRPr lang="ru-RU" sz="900" dirty="0">
                        <a:solidFill>
                          <a:srgbClr val="FF0000"/>
                        </a:solidFill>
                      </a:endParaRPr>
                    </a:p>
                  </a:txBody>
                  <a:tcPr/>
                </a:tc>
                <a:tc>
                  <a:txBody>
                    <a:bodyPr/>
                    <a:lstStyle/>
                    <a:p>
                      <a:r>
                        <a:rPr kumimoji="0" lang="ru-RU" sz="900" kern="1200" dirty="0" smtClean="0">
                          <a:solidFill>
                            <a:schemeClr val="dk1"/>
                          </a:solidFill>
                          <a:latin typeface="+mn-lt"/>
                          <a:ea typeface="+mn-ea"/>
                          <a:cs typeface="+mn-cs"/>
                        </a:rPr>
                        <a:t>Любой участник закупки, получивший аккредитацию на электронной площадке, вправе направить на адрес электронной площадки, на которой планируется проведение аукциона, запрос о даче разъяснений положений документации об аукционе. При этом такой участник вправе направить не более чем три запроса о даче разъяснений в отношении одного такого аукциона. В течение одного часа с момента поступления указанного запроса он направляется оператором электронной площадки уполномоченному органу. В течение </a:t>
                      </a:r>
                      <a:r>
                        <a:rPr kumimoji="0" lang="ru-RU" sz="900" b="1" kern="1200" dirty="0" smtClean="0">
                          <a:solidFill>
                            <a:schemeClr val="dk1"/>
                          </a:solidFill>
                          <a:latin typeface="+mn-lt"/>
                          <a:ea typeface="+mn-ea"/>
                          <a:cs typeface="+mn-cs"/>
                        </a:rPr>
                        <a:t>двух дней</a:t>
                      </a:r>
                      <a:r>
                        <a:rPr kumimoji="0" lang="ru-RU" sz="900" kern="1200" dirty="0" smtClean="0">
                          <a:solidFill>
                            <a:schemeClr val="dk1"/>
                          </a:solidFill>
                          <a:latin typeface="+mn-lt"/>
                          <a:ea typeface="+mn-ea"/>
                          <a:cs typeface="+mn-cs"/>
                        </a:rPr>
                        <a:t> с даты поступления от оператора электронной площадки запроса разъяснения положений документации размещаются в единой информационной системе с указанием предмета запроса, при условии, что указанный запрос поступил не позднее чем </a:t>
                      </a:r>
                      <a:r>
                        <a:rPr kumimoji="0" lang="ru-RU" sz="900" b="1" kern="1200" dirty="0" smtClean="0">
                          <a:solidFill>
                            <a:schemeClr val="dk1"/>
                          </a:solidFill>
                          <a:latin typeface="+mn-lt"/>
                          <a:ea typeface="+mn-ea"/>
                          <a:cs typeface="+mn-cs"/>
                        </a:rPr>
                        <a:t>за три дня</a:t>
                      </a:r>
                      <a:r>
                        <a:rPr kumimoji="0" lang="ru-RU" sz="900" kern="1200" dirty="0" smtClean="0">
                          <a:solidFill>
                            <a:schemeClr val="dk1"/>
                          </a:solidFill>
                          <a:latin typeface="+mn-lt"/>
                          <a:ea typeface="+mn-ea"/>
                          <a:cs typeface="+mn-cs"/>
                        </a:rPr>
                        <a:t> до даты окончания срока подачи заявок на участие в таком аукционе.</a:t>
                      </a:r>
                    </a:p>
                    <a:p>
                      <a:endParaRPr kumimoji="0" lang="ru-RU" sz="900" kern="1200" dirty="0" smtClean="0">
                        <a:solidFill>
                          <a:schemeClr val="dk1"/>
                        </a:solidFill>
                        <a:latin typeface="+mn-lt"/>
                        <a:ea typeface="+mn-ea"/>
                        <a:cs typeface="+mn-cs"/>
                      </a:endParaRPr>
                    </a:p>
                    <a:p>
                      <a:r>
                        <a:rPr kumimoji="0" lang="ru-RU" sz="900" b="1" kern="1200" dirty="0" smtClean="0">
                          <a:solidFill>
                            <a:schemeClr val="tx1"/>
                          </a:solidFill>
                          <a:latin typeface="+mn-lt"/>
                          <a:ea typeface="+mn-ea"/>
                          <a:cs typeface="+mn-cs"/>
                        </a:rPr>
                        <a:t>Разъяснения положений документации об электронном аукционе </a:t>
                      </a:r>
                      <a:r>
                        <a:rPr kumimoji="0" lang="ru-RU" sz="900" b="1" kern="1200" dirty="0" smtClean="0">
                          <a:solidFill>
                            <a:srgbClr val="FF0000"/>
                          </a:solidFill>
                          <a:latin typeface="+mn-lt"/>
                          <a:ea typeface="+mn-ea"/>
                          <a:cs typeface="+mn-cs"/>
                        </a:rPr>
                        <a:t>предоставляются в период с « 31 » августа2015 г. по «07» сентября 2015 г</a:t>
                      </a:r>
                      <a:r>
                        <a:rPr kumimoji="0" lang="ru-RU" sz="900" b="1" kern="1200" dirty="0" smtClean="0">
                          <a:solidFill>
                            <a:schemeClr val="tx1"/>
                          </a:solidFill>
                          <a:latin typeface="+mn-lt"/>
                          <a:ea typeface="+mn-ea"/>
                          <a:cs typeface="+mn-cs"/>
                        </a:rPr>
                        <a:t>. по запросам, поступившим в период с «31» августа 2015 г. по «04» сентября 2015 г.</a:t>
                      </a:r>
                      <a:endParaRPr lang="ru-RU" sz="900" dirty="0">
                        <a:solidFill>
                          <a:schemeClr val="tx1"/>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FF0000"/>
                </a:solidFill>
                <a:latin typeface="Times New Roman" pitchFamily="18" charset="0"/>
                <a:cs typeface="Times New Roman" pitchFamily="18" charset="0"/>
              </a:rPr>
              <a:t>Замечания министерства экономического развития Саратовской области по документации</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928802"/>
            <a:ext cx="8229600" cy="4389120"/>
          </a:xfrm>
        </p:spPr>
        <p:txBody>
          <a:bodyPr>
            <a:normAutofit/>
          </a:bodyPr>
          <a:lstStyle/>
          <a:p>
            <a:pPr>
              <a:buNone/>
            </a:pPr>
            <a:r>
              <a:rPr lang="ru-RU" sz="1400" b="1" dirty="0" smtClean="0"/>
              <a:t>2. В нарушение п.1 ч. 1 ст. 31 Закона о контрактной системе Заказчиком не установлено, на какие виды работ необходимо предоставить свидетельство, выданное </a:t>
            </a:r>
            <a:r>
              <a:rPr lang="ru-RU" sz="1400" b="1" dirty="0" err="1" smtClean="0"/>
              <a:t>саморегулируемой</a:t>
            </a:r>
            <a:r>
              <a:rPr lang="ru-RU" sz="1400" b="1" dirty="0" smtClean="0"/>
              <a:t>. </a:t>
            </a:r>
            <a:r>
              <a:rPr lang="ru-RU" sz="1400" dirty="0" smtClean="0"/>
              <a:t>организацией.</a:t>
            </a:r>
          </a:p>
          <a:p>
            <a:pPr>
              <a:buNone/>
            </a:pPr>
            <a:endParaRPr lang="ru-RU" dirty="0" smtClean="0"/>
          </a:p>
          <a:p>
            <a:pPr>
              <a:buNone/>
            </a:pPr>
            <a:endParaRPr lang="ru-RU" dirty="0"/>
          </a:p>
        </p:txBody>
      </p:sp>
      <p:graphicFrame>
        <p:nvGraphicFramePr>
          <p:cNvPr id="4" name="Таблица 3"/>
          <p:cNvGraphicFramePr>
            <a:graphicFrameLocks noGrp="1"/>
          </p:cNvGraphicFramePr>
          <p:nvPr/>
        </p:nvGraphicFramePr>
        <p:xfrm>
          <a:off x="214282" y="2500307"/>
          <a:ext cx="8929718" cy="4251960"/>
        </p:xfrm>
        <a:graphic>
          <a:graphicData uri="http://schemas.openxmlformats.org/drawingml/2006/table">
            <a:tbl>
              <a:tblPr firstRow="1" bandRow="1">
                <a:tableStyleId>{5C22544A-7EE6-4342-B048-85BDC9FD1C3A}</a:tableStyleId>
              </a:tblPr>
              <a:tblGrid>
                <a:gridCol w="3571900"/>
                <a:gridCol w="5357818"/>
              </a:tblGrid>
              <a:tr h="3181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600" b="1" kern="1200" dirty="0" smtClean="0">
                          <a:solidFill>
                            <a:schemeClr val="lt1"/>
                          </a:solidFill>
                          <a:latin typeface="+mn-lt"/>
                          <a:ea typeface="+mn-ea"/>
                          <a:cs typeface="+mn-cs"/>
                        </a:rPr>
                        <a:t>До получения предписаний УФАС</a:t>
                      </a:r>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600" b="1" kern="1200" dirty="0" smtClean="0">
                          <a:solidFill>
                            <a:schemeClr val="lt1"/>
                          </a:solidFill>
                          <a:latin typeface="+mn-lt"/>
                          <a:ea typeface="+mn-ea"/>
                          <a:cs typeface="+mn-cs"/>
                        </a:rPr>
                        <a:t>После получения предписаний УФАС</a:t>
                      </a:r>
                      <a:endParaRPr lang="ru-RU" sz="1600" dirty="0"/>
                    </a:p>
                  </a:txBody>
                  <a:tcPr/>
                </a:tc>
              </a:tr>
              <a:tr h="8966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kern="1200" dirty="0" smtClean="0">
                          <a:solidFill>
                            <a:schemeClr val="dk1"/>
                          </a:solidFill>
                          <a:latin typeface="+mn-lt"/>
                          <a:ea typeface="+mn-ea"/>
                          <a:cs typeface="+mn-cs"/>
                        </a:rPr>
                        <a:t>Требования к участникам.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kern="1200" dirty="0" smtClean="0">
                          <a:solidFill>
                            <a:schemeClr val="dk1"/>
                          </a:solidFill>
                          <a:latin typeface="+mn-lt"/>
                          <a:ea typeface="+mn-ea"/>
                          <a:cs typeface="+mn-cs"/>
                        </a:rPr>
                        <a:t>Единые требования к участникам (в соответствии с пунктом 1 части 1 Статьи 31 Федерального закона № 44-ФЗ) </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800" kern="1200" dirty="0" smtClean="0">
                          <a:solidFill>
                            <a:schemeClr val="dk1"/>
                          </a:solidFill>
                          <a:latin typeface="+mn-lt"/>
                          <a:ea typeface="+mn-ea"/>
                          <a:cs typeface="+mn-cs"/>
                        </a:rPr>
                        <a:t>Т</a:t>
                      </a:r>
                      <a:r>
                        <a:rPr kumimoji="0" lang="ru-RU" sz="1400" kern="1200" dirty="0" smtClean="0">
                          <a:solidFill>
                            <a:schemeClr val="dk1"/>
                          </a:solidFill>
                          <a:latin typeface="+mn-lt"/>
                          <a:ea typeface="+mn-ea"/>
                          <a:cs typeface="+mn-cs"/>
                        </a:rPr>
                        <a:t>ребования к участникам.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ru-RU" sz="1400" kern="1200" dirty="0" smtClean="0">
                          <a:solidFill>
                            <a:schemeClr val="dk1"/>
                          </a:solidFill>
                          <a:latin typeface="+mn-lt"/>
                          <a:ea typeface="+mn-ea"/>
                          <a:cs typeface="+mn-cs"/>
                        </a:rPr>
                        <a:t>Единые требования к участникам (в соответствии с пунктом 1 части 1 Статьи 31 Федерального закона № 44-ФЗ) </a:t>
                      </a:r>
                      <a:endParaRPr lang="ru-RU" dirty="0"/>
                    </a:p>
                  </a:txBody>
                  <a:tcPr/>
                </a:tc>
              </a:tr>
              <a:tr h="2928583">
                <a:tc>
                  <a:txBody>
                    <a:bodyPr/>
                    <a:lstStyle/>
                    <a:p>
                      <a:r>
                        <a:rPr kumimoji="0" lang="ru-RU" sz="1050" kern="1200" dirty="0" smtClean="0">
                          <a:solidFill>
                            <a:schemeClr val="dk1"/>
                          </a:solidFill>
                          <a:latin typeface="+mn-lt"/>
                          <a:ea typeface="+mn-ea"/>
                          <a:cs typeface="+mn-cs"/>
                        </a:rPr>
                        <a:t>Установлено</a:t>
                      </a:r>
                    </a:p>
                    <a:p>
                      <a:r>
                        <a:rPr kumimoji="0" lang="ru-RU" sz="1050" kern="1200" dirty="0" smtClean="0">
                          <a:solidFill>
                            <a:schemeClr val="dk1"/>
                          </a:solidFill>
                          <a:latin typeface="+mn-lt"/>
                          <a:ea typeface="+mn-ea"/>
                          <a:cs typeface="+mn-cs"/>
                        </a:rPr>
                        <a:t>Участник закупки должен иметь свидетельства о допуске, выданных </a:t>
                      </a:r>
                      <a:r>
                        <a:rPr kumimoji="0" lang="ru-RU" sz="1050" kern="1200" dirty="0" err="1" smtClean="0">
                          <a:solidFill>
                            <a:schemeClr val="dk1"/>
                          </a:solidFill>
                          <a:latin typeface="+mn-lt"/>
                          <a:ea typeface="+mn-ea"/>
                          <a:cs typeface="+mn-cs"/>
                        </a:rPr>
                        <a:t>саморегулируемыми</a:t>
                      </a:r>
                      <a:r>
                        <a:rPr kumimoji="0" lang="ru-RU" sz="1050" kern="1200" dirty="0" smtClean="0">
                          <a:solidFill>
                            <a:schemeClr val="dk1"/>
                          </a:solidFill>
                          <a:latin typeface="+mn-lt"/>
                          <a:ea typeface="+mn-ea"/>
                          <a:cs typeface="+mn-cs"/>
                        </a:rPr>
                        <a:t> организациями на выполнение работ по строительству объектов капитального строительства, которые оказывают влияние на безопасность объектов капитального строительства и являются предметом проводимого открытого аукциона в электронной форме ( в соответствии с Приказом Министерства регионального развития Российской Федерации от </a:t>
                      </a:r>
                    </a:p>
                    <a:p>
                      <a:r>
                        <a:rPr kumimoji="0" lang="ru-RU" sz="1050" kern="1200" dirty="0" smtClean="0">
                          <a:solidFill>
                            <a:schemeClr val="dk1"/>
                          </a:solidFill>
                          <a:latin typeface="+mn-lt"/>
                          <a:ea typeface="+mn-ea"/>
                          <a:cs typeface="+mn-cs"/>
                        </a:rPr>
                        <a:t>30 декабря 2009 года № 624 «Об утверждении перечня видов работ по инженерным изысканиям, по подготовке проектной документации, по строительству, реконструкции, капитальному ремонту объектов капитального строительства, которые оказывают влияние на безопасность объектов капитального строительства» и других нормативно-правовых актов Российской Федерации) </a:t>
                      </a:r>
                      <a:endParaRPr kumimoji="0" lang="ru-RU" sz="105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050" kern="1200" dirty="0" smtClean="0">
                          <a:solidFill>
                            <a:schemeClr val="dk1"/>
                          </a:solidFill>
                          <a:latin typeface="+mn-lt"/>
                          <a:ea typeface="+mn-ea"/>
                          <a:cs typeface="+mn-cs"/>
                        </a:rPr>
                        <a:t>Установлено.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05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ru-RU" sz="1050" kern="1200" dirty="0" smtClean="0">
                          <a:solidFill>
                            <a:schemeClr val="dk1"/>
                          </a:solidFill>
                          <a:latin typeface="+mn-lt"/>
                          <a:ea typeface="+mn-ea"/>
                          <a:cs typeface="+mn-cs"/>
                        </a:rPr>
                        <a:t>Участник закупки должен иметь свидетельства о допуске к работам, выданное </a:t>
                      </a:r>
                      <a:r>
                        <a:rPr kumimoji="0" lang="ru-RU" sz="1050" kern="1200" dirty="0" err="1" smtClean="0">
                          <a:solidFill>
                            <a:schemeClr val="dk1"/>
                          </a:solidFill>
                          <a:latin typeface="+mn-lt"/>
                          <a:ea typeface="+mn-ea"/>
                          <a:cs typeface="+mn-cs"/>
                        </a:rPr>
                        <a:t>саморегулируемой</a:t>
                      </a:r>
                      <a:r>
                        <a:rPr kumimoji="0" lang="ru-RU" sz="1050" kern="1200" dirty="0" smtClean="0">
                          <a:solidFill>
                            <a:schemeClr val="dk1"/>
                          </a:solidFill>
                          <a:latin typeface="+mn-lt"/>
                          <a:ea typeface="+mn-ea"/>
                          <a:cs typeface="+mn-cs"/>
                        </a:rPr>
                        <a:t> организацией в области строительства, реконструкции, капитального ремонта в порядке, установленном Градостроительным кодексом Российской Федерации к определенному виду или видам работ, которые оказывают влияние на безопасность объектов капитального строительства на следующие виды работ (в соответствии с перечнем, утвержденным приказом </a:t>
                      </a:r>
                      <a:r>
                        <a:rPr kumimoji="0" lang="ru-RU" sz="1050" kern="1200" dirty="0" err="1" smtClean="0">
                          <a:solidFill>
                            <a:schemeClr val="dk1"/>
                          </a:solidFill>
                          <a:latin typeface="+mn-lt"/>
                          <a:ea typeface="+mn-ea"/>
                          <a:cs typeface="+mn-cs"/>
                        </a:rPr>
                        <a:t>Минрегиона</a:t>
                      </a:r>
                      <a:r>
                        <a:rPr kumimoji="0" lang="ru-RU" sz="1050" kern="1200" dirty="0" smtClean="0">
                          <a:solidFill>
                            <a:schemeClr val="dk1"/>
                          </a:solidFill>
                          <a:latin typeface="+mn-lt"/>
                          <a:ea typeface="+mn-ea"/>
                          <a:cs typeface="+mn-cs"/>
                        </a:rPr>
                        <a:t> России от 30.12.2009 № 6</a:t>
                      </a:r>
                      <a:r>
                        <a:rPr kumimoji="0" lang="ru-RU" sz="1050" kern="1200" baseline="0" dirty="0" smtClean="0">
                          <a:solidFill>
                            <a:schemeClr val="dk1"/>
                          </a:solidFill>
                          <a:latin typeface="Times New Roman" pitchFamily="18" charset="0"/>
                          <a:ea typeface="+mn-ea"/>
                          <a:cs typeface="+mn-cs"/>
                        </a:rPr>
                        <a:t>24</a:t>
                      </a:r>
                      <a:r>
                        <a:rPr kumimoji="0" lang="ru-RU" sz="1050" b="1" kern="1200" baseline="0" dirty="0" smtClean="0">
                          <a:solidFill>
                            <a:schemeClr val="dk1"/>
                          </a:solidFill>
                          <a:latin typeface="Times New Roman" pitchFamily="18" charset="0"/>
                          <a:ea typeface="+mn-ea"/>
                          <a:cs typeface="+mn-cs"/>
                        </a:rPr>
                        <a:t>)</a:t>
                      </a:r>
                      <a:r>
                        <a:rPr kumimoji="0" lang="ru-RU" sz="1050" b="1" i="1" kern="1200" dirty="0" smtClean="0">
                          <a:solidFill>
                            <a:srgbClr val="FF0000"/>
                          </a:solidFill>
                          <a:latin typeface="+mn-lt"/>
                          <a:ea typeface="+mn-ea"/>
                          <a:cs typeface="+mn-cs"/>
                        </a:rPr>
                        <a:t>: Защита строительных конструкций, трубопроводов и оборудования (кроме магистральных и промысловых трубопроводов): 12.9. Гидроизоляция строительных конструкций. Устройство наружных сетей канализации: 17.1. Укладка трубопроводов канализационных безнапорных; 17.4. Устройство канализационных и водосточных колодцев.</a:t>
                      </a:r>
                      <a:endParaRPr lang="ru-RU" sz="1050" b="1" i="1" dirty="0" smtClean="0">
                        <a:solidFill>
                          <a:srgbClr val="FF0000"/>
                        </a:solidFill>
                      </a:endParaRPr>
                    </a:p>
                    <a:p>
                      <a:endParaRPr lang="ru-RU"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785794"/>
            <a:ext cx="8229600" cy="1143000"/>
          </a:xfrm>
        </p:spPr>
        <p:txBody>
          <a:bodyPr>
            <a:normAutofit fontScale="90000"/>
          </a:bodyPr>
          <a:lstStyle/>
          <a:p>
            <a:pPr algn="ct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
            </a:r>
            <a:br>
              <a:rPr lang="ru-RU" sz="3100" b="1" dirty="0" smtClean="0">
                <a:latin typeface="Times New Roman" pitchFamily="18" charset="0"/>
                <a:cs typeface="Times New Roman" pitchFamily="18" charset="0"/>
              </a:rPr>
            </a:br>
            <a:r>
              <a:rPr lang="ru-RU" sz="2700" b="1" u="sng" dirty="0" smtClean="0">
                <a:latin typeface="Times New Roman" pitchFamily="18" charset="0"/>
                <a:cs typeface="Times New Roman" pitchFamily="18" charset="0"/>
              </a:rPr>
              <a:t>Запрет на участие в закупках </a:t>
            </a:r>
            <a:r>
              <a:rPr lang="ru-RU" sz="2700" b="1" u="sng" dirty="0" err="1" smtClean="0">
                <a:latin typeface="Times New Roman" pitchFamily="18" charset="0"/>
                <a:cs typeface="Times New Roman" pitchFamily="18" charset="0"/>
              </a:rPr>
              <a:t>офшорных</a:t>
            </a:r>
            <a:r>
              <a:rPr lang="ru-RU" sz="2700" b="1" u="sng" dirty="0" smtClean="0">
                <a:latin typeface="Times New Roman" pitchFamily="18" charset="0"/>
                <a:cs typeface="Times New Roman" pitchFamily="18" charset="0"/>
              </a:rPr>
              <a:t> компаний</a:t>
            </a:r>
            <a:r>
              <a:rPr lang="ru-RU" sz="2700" b="1" dirty="0" smtClean="0"/>
              <a:t/>
            </a:r>
            <a:br>
              <a:rPr lang="ru-RU" sz="2700" b="1" dirty="0" smtClean="0"/>
            </a:br>
            <a:endParaRPr lang="ru-RU" sz="2700" b="1" dirty="0"/>
          </a:p>
        </p:txBody>
      </p:sp>
      <p:sp>
        <p:nvSpPr>
          <p:cNvPr id="3" name="Содержимое 2"/>
          <p:cNvSpPr>
            <a:spLocks noGrp="1"/>
          </p:cNvSpPr>
          <p:nvPr>
            <p:ph idx="1"/>
          </p:nvPr>
        </p:nvSpPr>
        <p:spPr/>
        <p:txBody>
          <a:bodyPr>
            <a:normAutofit fontScale="25000" lnSpcReduction="20000"/>
          </a:bodyPr>
          <a:lstStyle/>
          <a:p>
            <a:endParaRPr lang="ru-RU" sz="4300" b="1" dirty="0" smtClean="0"/>
          </a:p>
          <a:p>
            <a:pPr>
              <a:buNone/>
            </a:pPr>
            <a:r>
              <a:rPr lang="ru-RU" sz="4300" dirty="0" smtClean="0"/>
              <a:t>		Со дня вступления в силу изменений, содержащихся в законе № 227-ФЗ, оператор электронной площадки обязан прекратить действие аккредитации на электронной площадке участника закупки не соответствующего требованию о запрете на  участие в закупках </a:t>
            </a:r>
            <a:r>
              <a:rPr lang="ru-RU" sz="4300" dirty="0" err="1" smtClean="0"/>
              <a:t>офшорных</a:t>
            </a:r>
            <a:r>
              <a:rPr lang="ru-RU" sz="4300" dirty="0" smtClean="0"/>
              <a:t> компаний, и разблокировать  блокировать денежные средства, внесенные таким участником в качестве обеспечения заявки на участие в электронном аукционе.</a:t>
            </a:r>
          </a:p>
          <a:p>
            <a:endParaRPr lang="ru-RU" sz="4300" b="1" dirty="0" smtClean="0"/>
          </a:p>
          <a:p>
            <a:endParaRPr lang="ru-RU" b="1" dirty="0" smtClean="0"/>
          </a:p>
          <a:p>
            <a:pPr algn="ctr">
              <a:buNone/>
            </a:pPr>
            <a:r>
              <a:rPr lang="ru-RU" sz="4500" b="1" dirty="0" smtClean="0"/>
              <a:t>Основные задачи, на решение которых направлен данный закон:</a:t>
            </a:r>
          </a:p>
          <a:p>
            <a:pPr algn="ctr">
              <a:buNone/>
            </a:pPr>
            <a:endParaRPr lang="ru-RU" b="1" dirty="0" smtClean="0"/>
          </a:p>
          <a:p>
            <a:r>
              <a:rPr lang="ru-RU" sz="4300" dirty="0" smtClean="0"/>
              <a:t>предотвращение вывода бюджетных средств из экономики Российской Федерации через </a:t>
            </a:r>
            <a:r>
              <a:rPr lang="ru-RU" sz="4300" dirty="0" err="1" smtClean="0"/>
              <a:t>офшорные</a:t>
            </a:r>
            <a:r>
              <a:rPr lang="ru-RU" sz="4300" dirty="0" smtClean="0"/>
              <a:t> компании, </a:t>
            </a:r>
          </a:p>
          <a:p>
            <a:r>
              <a:rPr lang="ru-RU" sz="4300" dirty="0" smtClean="0"/>
              <a:t>обеспечение запрета на допуск в стратегически значимые сферы экономики компаний с непрозрачной  структурой собственности и снижение коррупционных рисков, связанных с заключением  контрактов организациями, сведения о </a:t>
            </a:r>
            <a:r>
              <a:rPr lang="ru-RU" sz="4300" dirty="0" err="1" smtClean="0"/>
              <a:t>выгодоприобретателях</a:t>
            </a:r>
            <a:r>
              <a:rPr lang="ru-RU" sz="4300" dirty="0" smtClean="0"/>
              <a:t> которых не раскрыты. </a:t>
            </a:r>
          </a:p>
          <a:p>
            <a:pPr>
              <a:buNone/>
            </a:pPr>
            <a:endParaRPr lang="ru-RU" dirty="0" smtClean="0"/>
          </a:p>
          <a:p>
            <a:pPr algn="ctr">
              <a:buNone/>
            </a:pPr>
            <a:r>
              <a:rPr lang="ru-RU" b="1" dirty="0" smtClean="0"/>
              <a:t>	</a:t>
            </a:r>
            <a:r>
              <a:rPr lang="ru-RU" sz="5600" b="1" dirty="0" smtClean="0">
                <a:solidFill>
                  <a:srgbClr val="FF0000"/>
                </a:solidFill>
              </a:rPr>
              <a:t>ВАЖНО!!!</a:t>
            </a:r>
          </a:p>
          <a:p>
            <a:pPr algn="ctr">
              <a:buNone/>
            </a:pPr>
            <a:endParaRPr lang="ru-RU" sz="4800" b="1" dirty="0" smtClean="0">
              <a:latin typeface="Times New Roman" pitchFamily="18" charset="0"/>
              <a:cs typeface="Times New Roman" pitchFamily="18" charset="0"/>
            </a:endParaRPr>
          </a:p>
          <a:p>
            <a:pPr algn="just">
              <a:buNone/>
            </a:pPr>
            <a:r>
              <a:rPr lang="ru-RU" sz="4800" b="1" dirty="0" smtClean="0">
                <a:latin typeface="Times New Roman" pitchFamily="18" charset="0"/>
                <a:cs typeface="Times New Roman" pitchFamily="18" charset="0"/>
              </a:rPr>
              <a:t>Исключена обязанность комиссии проверять участника закупки на принадлежность его к </a:t>
            </a:r>
            <a:r>
              <a:rPr lang="ru-RU" sz="4800" b="1" dirty="0" err="1" smtClean="0">
                <a:latin typeface="Times New Roman" pitchFamily="18" charset="0"/>
                <a:cs typeface="Times New Roman" pitchFamily="18" charset="0"/>
              </a:rPr>
              <a:t>офшорным</a:t>
            </a:r>
            <a:r>
              <a:rPr lang="ru-RU" sz="4800" b="1" dirty="0" smtClean="0">
                <a:latin typeface="Times New Roman" pitchFamily="18" charset="0"/>
                <a:cs typeface="Times New Roman" pitchFamily="18" charset="0"/>
              </a:rPr>
              <a:t> компаниям при проведении электронного аукциона,  и предварительного отбора. При этом устанавливается обязанность оператора площадки проверять участника аукциона на соответствие данному требованию при аккредитации на электронной площадке и обязанность заказчика проверять соответствие участника запроса котировок, с которым заключается  контракт, такому требованию при заключении контракта. </a:t>
            </a:r>
            <a:r>
              <a:rPr lang="ru-RU" sz="4800" dirty="0" smtClean="0">
                <a:latin typeface="Times New Roman" pitchFamily="18" charset="0"/>
                <a:cs typeface="Times New Roman" pitchFamily="18" charset="0"/>
              </a:rPr>
              <a:t>Подтверждением соответствия участника закупки требованию в части запрета на участие в закупках компаний при проведении запроса котировок  предварительного отбора будет являться факт  подачи им заявки на участие. </a:t>
            </a:r>
          </a:p>
          <a:p>
            <a:pPr>
              <a:buNone/>
            </a:pPr>
            <a:endParaRPr lang="ru-RU" sz="4800" b="1" dirty="0" smtClean="0">
              <a:latin typeface="Times New Roman" pitchFamily="18" charset="0"/>
              <a:cs typeface="Times New Roman" pitchFamily="18" charset="0"/>
            </a:endParaRPr>
          </a:p>
          <a:p>
            <a:pPr algn="just">
              <a:buNone/>
            </a:pPr>
            <a:r>
              <a:rPr lang="ru-RU" sz="4800" b="1" dirty="0" smtClean="0">
                <a:latin typeface="Times New Roman" pitchFamily="18" charset="0"/>
                <a:cs typeface="Times New Roman" pitchFamily="18" charset="0"/>
              </a:rPr>
              <a:t>Название  утверждаемого перечня оффшорных зон приведено  в соответствие с формулировками Налогового кодекса РФ, </a:t>
            </a:r>
            <a:r>
              <a:rPr lang="ru-RU" sz="4800" b="1" u="sng" dirty="0" smtClean="0">
                <a:solidFill>
                  <a:srgbClr val="FF0000"/>
                </a:solidFill>
                <a:latin typeface="Times New Roman" pitchFamily="18" charset="0"/>
                <a:cs typeface="Times New Roman" pitchFamily="18" charset="0"/>
              </a:rPr>
              <a:t>Перечень </a:t>
            </a:r>
            <a:r>
              <a:rPr lang="ru-RU" sz="4800" b="1" u="sng" dirty="0" err="1" smtClean="0">
                <a:solidFill>
                  <a:srgbClr val="FF0000"/>
                </a:solidFill>
                <a:latin typeface="Times New Roman" pitchFamily="18" charset="0"/>
                <a:cs typeface="Times New Roman" pitchFamily="18" charset="0"/>
              </a:rPr>
              <a:t>офшорных</a:t>
            </a:r>
            <a:r>
              <a:rPr lang="ru-RU" sz="4800" b="1" u="sng" dirty="0" smtClean="0">
                <a:solidFill>
                  <a:srgbClr val="FF0000"/>
                </a:solidFill>
                <a:latin typeface="Times New Roman" pitchFamily="18" charset="0"/>
                <a:cs typeface="Times New Roman" pitchFamily="18" charset="0"/>
              </a:rPr>
              <a:t> зон в настоящее время утвержден приказом Минфина России и используется для целей налогообложения №108н от 13 ноября 2007 года « Об утверждении перечня государств и территорий, предоставляющих льготный налоговый режим налогообложения и (или) не предусматривающих раскрытия и предоставления информации при проведении  финансовых операций (оффшорные зоны).</a:t>
            </a:r>
            <a:endParaRPr lang="ru-RU" sz="4800" u="sng" dirty="0" smtClean="0">
              <a:solidFill>
                <a:srgbClr val="FF0000"/>
              </a:solidFill>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928670"/>
            <a:ext cx="8229600" cy="1143000"/>
          </a:xfrm>
        </p:spPr>
        <p:txBody>
          <a:bodyPr>
            <a:normAutofit fontScale="90000"/>
          </a:bodyPr>
          <a:lstStyle/>
          <a:p>
            <a:pPr algn="ctr"/>
            <a:r>
              <a:rPr lang="ru-RU" sz="4000" b="1" dirty="0" smtClean="0">
                <a:solidFill>
                  <a:schemeClr val="tx1"/>
                </a:solidFill>
              </a:rPr>
              <a:t>Закупка у единственного поставщика: дополнения</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47500" lnSpcReduction="20000"/>
          </a:bodyPr>
          <a:lstStyle/>
          <a:p>
            <a:r>
              <a:rPr lang="ru-RU" dirty="0" smtClean="0"/>
              <a:t>Перечень случаев осуществления закупок у единственного поставщика (подрядчика, исполнителя)</a:t>
            </a:r>
            <a:r>
              <a:rPr lang="ru-RU" b="1" dirty="0" smtClean="0"/>
              <a:t> дополнен двумя новыми случаями:</a:t>
            </a:r>
            <a:endParaRPr lang="ru-RU" dirty="0" smtClean="0"/>
          </a:p>
          <a:p>
            <a:pPr lvl="0"/>
            <a:r>
              <a:rPr lang="ru-RU" dirty="0" smtClean="0"/>
              <a:t>закупка государственными и муниципальными библиотеками, организациями, осуществляющими образовательную деятельность, государственными и муниципальными научными организациями услуг по предоставлению права на доступ к информации, содержащейся в документальных, </a:t>
            </a:r>
            <a:r>
              <a:rPr lang="ru-RU" dirty="0" err="1" smtClean="0"/>
              <a:t>документографических</a:t>
            </a:r>
            <a:r>
              <a:rPr lang="ru-RU" dirty="0" smtClean="0"/>
              <a:t>, реферативных, полнотекстовых зарубежных базах данных и специализированных базах данных международных индексов научного цитирования у операто­ров указанных баз данных, включенных в перечень, утверждаемый Правительством РФ;</a:t>
            </a:r>
          </a:p>
          <a:p>
            <a:pPr lvl="0"/>
            <a:r>
              <a:rPr lang="ru-RU" dirty="0" smtClean="0"/>
              <a:t>закупка государственными и муниципальными библиотеками, организациями, осуществляющими образовательную деятельность, государственными и муниципальными научными организациями услуг по предоставлению права на доступ к информации, содержащейся в документальных, </a:t>
            </a:r>
            <a:r>
              <a:rPr lang="ru-RU" dirty="0" err="1" smtClean="0"/>
              <a:t>документографических</a:t>
            </a:r>
            <a:r>
              <a:rPr lang="ru-RU" dirty="0" smtClean="0"/>
              <a:t>, реферативных, полнотекстовых зарубежных базах данных и специализированных базах данных международных индексов научного цитирования у национальных библиотек и федеральных библиотек, имеющих научную </a:t>
            </a:r>
            <a:r>
              <a:rPr lang="ru-RU" dirty="0" smtClean="0"/>
              <a:t>специализацию.</a:t>
            </a:r>
          </a:p>
          <a:p>
            <a:pPr lvl="0">
              <a:buNone/>
            </a:pPr>
            <a:r>
              <a:rPr lang="ru-RU" dirty="0" smtClean="0"/>
              <a:t>При </a:t>
            </a:r>
            <a:r>
              <a:rPr lang="ru-RU" dirty="0" smtClean="0"/>
              <a:t>этом цена контракта будет определяться в соответствии с порядком, утверждаемым Правительством РФ. </a:t>
            </a:r>
          </a:p>
          <a:p>
            <a:pPr lvl="0">
              <a:buNone/>
            </a:pPr>
            <a:r>
              <a:rPr lang="ru-RU" b="1" dirty="0" smtClean="0"/>
              <a:t>Теперь контракты в указанных случаях могут быть заключены в любой форме, предусмотренной ГК РФ для совершения сделок.</a:t>
            </a:r>
            <a:endParaRPr lang="ru-RU" dirty="0" smtClean="0"/>
          </a:p>
          <a:p>
            <a:pPr>
              <a:buNone/>
            </a:pPr>
            <a:r>
              <a:rPr lang="ru-RU" dirty="0" smtClean="0"/>
              <a:t>В случае закупки российскими библиотеками услуг по предоставлению права на доступ к информации, содержащейся в зарубежных базах данных, у российских библиотек появится возможность заключать контракты на английском языке и не устанавливать условие об обязательном требовании уплаты неустоек (штрафов, пеней).</a:t>
            </a:r>
          </a:p>
          <a:p>
            <a:pPr>
              <a:buNone/>
            </a:pPr>
            <a:r>
              <a:rPr lang="ru-RU" b="1" u="sng" dirty="0" smtClean="0"/>
              <a:t>Для новых случаев </a:t>
            </a:r>
            <a:r>
              <a:rPr lang="ru-RU" dirty="0" smtClean="0"/>
              <a:t>закупки у единственного поставщика </a:t>
            </a:r>
            <a:r>
              <a:rPr lang="ru-RU" b="1" u="sng" dirty="0" smtClean="0"/>
              <a:t>не требуется обосновывать </a:t>
            </a:r>
            <a:r>
              <a:rPr lang="ru-RU" dirty="0" smtClean="0"/>
              <a:t>в документально оформленном отчете невозможность или нецелесообразность использования иных способов определения поставщика, а так­же цену контракта и иные существенные условия контракта, закреплена возможность не осуществлять экспертизу и не оформлять отчет о результатах отдельного этапа исполнения контракта, не устанавливать требование об обеспечении исполнения контракта и не включать информацию о таких контрактах в реестр контрактов.</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solidFill>
                  <a:schemeClr val="tx1"/>
                </a:solidFill>
              </a:rPr>
              <a:t>Другие изменения в Законе о Контрактной системе</a:t>
            </a:r>
            <a:r>
              <a:rPr lang="ru-RU" dirty="0" smtClean="0">
                <a:solidFill>
                  <a:schemeClr val="tx1"/>
                </a:solidFill>
              </a:rPr>
              <a:t/>
            </a:r>
            <a:br>
              <a:rPr lang="ru-RU" dirty="0" smtClean="0">
                <a:solidFill>
                  <a:schemeClr val="tx1"/>
                </a:solidFill>
              </a:rPr>
            </a:br>
            <a:endParaRPr lang="ru-RU" dirty="0">
              <a:solidFill>
                <a:schemeClr val="tx1"/>
              </a:solidFill>
            </a:endParaRPr>
          </a:p>
        </p:txBody>
      </p:sp>
      <p:sp>
        <p:nvSpPr>
          <p:cNvPr id="3" name="Содержимое 2"/>
          <p:cNvSpPr>
            <a:spLocks noGrp="1"/>
          </p:cNvSpPr>
          <p:nvPr>
            <p:ph idx="1"/>
          </p:nvPr>
        </p:nvSpPr>
        <p:spPr/>
        <p:txBody>
          <a:bodyPr>
            <a:normAutofit fontScale="62500" lnSpcReduction="20000"/>
          </a:bodyPr>
          <a:lstStyle/>
          <a:p>
            <a:r>
              <a:rPr lang="ru-RU" dirty="0" smtClean="0"/>
              <a:t>Также в отношении закупок, предусматривающих одновременное применение ограничений и условий допуска и запрета на допуск товаров, происходящих из иностранных государств, Закон № 227-ФЗ  установлен</a:t>
            </a:r>
            <a:r>
              <a:rPr lang="ru-RU" b="1" dirty="0" smtClean="0"/>
              <a:t> </a:t>
            </a:r>
            <a:r>
              <a:rPr lang="ru-RU" sz="3200" b="1" dirty="0" smtClean="0"/>
              <a:t>запрет замены товара в ходе исполнения контракта товаром с улучшенными свойствами</a:t>
            </a:r>
            <a:r>
              <a:rPr lang="ru-RU" b="1" dirty="0" smtClean="0"/>
              <a:t>. </a:t>
            </a:r>
            <a:r>
              <a:rPr lang="ru-RU" dirty="0" smtClean="0"/>
              <a:t>Принятие соответствующих изменений обусловлено необходимостью поддержки отечественных производителей в рамках программы </a:t>
            </a:r>
            <a:r>
              <a:rPr lang="ru-RU" dirty="0" err="1" smtClean="0"/>
              <a:t>импортозамещения</a:t>
            </a:r>
            <a:r>
              <a:rPr lang="ru-RU" dirty="0" smtClean="0"/>
              <a:t>, а также недопущения злоупотреблений участниками закупок, направленных на ограничение конкуренции.</a:t>
            </a:r>
          </a:p>
          <a:p>
            <a:pPr>
              <a:buNone/>
            </a:pPr>
            <a:endParaRPr lang="ru-RU" dirty="0" smtClean="0"/>
          </a:p>
          <a:p>
            <a:r>
              <a:rPr lang="ru-RU" dirty="0" smtClean="0"/>
              <a:t>Законом № 227-ФЗ</a:t>
            </a:r>
            <a:r>
              <a:rPr lang="ru-RU" b="1" dirty="0" smtClean="0"/>
              <a:t> исправлена неопределенность положений ч. 9 ст. 94 Закона о КС, </a:t>
            </a:r>
            <a:r>
              <a:rPr lang="ru-RU" dirty="0" smtClean="0"/>
              <a:t>которая ввиду неоднозначного толкования заказчиками и органами контроля в сфере закупок вызывала сложности в правоприменительной практике, в т. ч. позволяла делать в воды о том, что исключение, содержащее в данной норме для контрактов, заключенных в соответствии с определенными положениями Закона о КС, относится только в части подготовки отчета о результатах отдельного этап исполнения контракта, а требование о необходимости формирования отчета об исполнении ненадлежащем исполнении, неисполнении, изменении и расторжении контракта на такие контракты не распространяется.</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1800" b="1" dirty="0" smtClean="0">
                <a:solidFill>
                  <a:schemeClr val="tx1"/>
                </a:solidFill>
              </a:rPr>
              <a:t>Постановление Правительства РФ от 05.06.2015 № 552 «Об утверждении Правил формирования, утверждения и ведения плана закупок товаров, работ, услуг для обеспечения федеральных нужд, а также требований к форме плана закупок товаров, работ, услуг для обеспечения федеральных нужд»</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pPr>
              <a:buNone/>
            </a:pPr>
            <a:endParaRPr lang="ru-RU" dirty="0" smtClean="0"/>
          </a:p>
          <a:p>
            <a:pPr>
              <a:buNone/>
            </a:pPr>
            <a:r>
              <a:rPr lang="ru-RU" dirty="0" smtClean="0"/>
              <a:t>Данным постановлением утверждены правила формирования, утверждения и ведени</a:t>
            </a:r>
            <a:r>
              <a:rPr lang="ru-RU" u="sng" dirty="0" smtClean="0"/>
              <a:t>я плана закупок</a:t>
            </a:r>
            <a:r>
              <a:rPr lang="ru-RU" dirty="0" smtClean="0"/>
              <a:t> товаров, работ, услуг для обеспечения федеральных нужд, установлены требования к его форме.</a:t>
            </a:r>
          </a:p>
          <a:p>
            <a:pPr>
              <a:buNone/>
            </a:pPr>
            <a:r>
              <a:rPr lang="ru-RU" dirty="0" smtClean="0"/>
              <a:t>План утверждается в течение 10 рабочих дней. Для определенных категорий заказчиков установлена дата, с которой начинает исчисляться данный срок. Постановлением установлены особенности составления плана для каждой категории заказчиков. Перечислены основания для внесения изменений в план. К плану прилагаются обоснования по каждому объекту или объектам закупки.</a:t>
            </a:r>
          </a:p>
          <a:p>
            <a:pPr>
              <a:buNone/>
            </a:pPr>
            <a:endParaRPr lang="ru-RU" dirty="0" smtClean="0"/>
          </a:p>
          <a:p>
            <a:pPr>
              <a:buNone/>
            </a:pPr>
            <a:r>
              <a:rPr lang="ru-RU" dirty="0" smtClean="0"/>
              <a:t>План формируется на срок, соответствующий периоду действия Закона о федеральном бюджете, а также законов о бюджетах государственных внебюджетных фондов.</a:t>
            </a:r>
          </a:p>
          <a:p>
            <a:pPr>
              <a:buNone/>
            </a:pPr>
            <a:endParaRPr lang="ru-RU" dirty="0" smtClean="0"/>
          </a:p>
          <a:p>
            <a:pPr>
              <a:buNone/>
            </a:pPr>
            <a:r>
              <a:rPr lang="ru-RU" dirty="0" smtClean="0"/>
              <a:t>План должен содержать информацию о закупках, извещение о проведении которых планируется разместить либо приглашение принять участие в которых предполагается направить в очередном финансовом году и (или) плановом периоде, а также о закупках у единственных поставщиков (подрядчиков, исполнителей), контракты с которыми, возможно, будут заключены в течение этого периода.</a:t>
            </a:r>
          </a:p>
          <a:p>
            <a:pPr>
              <a:buNone/>
            </a:pPr>
            <a:endParaRPr lang="ru-RU" dirty="0" smtClean="0"/>
          </a:p>
          <a:p>
            <a:pPr>
              <a:buNone/>
            </a:pPr>
            <a:r>
              <a:rPr lang="ru-RU" b="1" dirty="0" smtClean="0"/>
              <a:t>Постановление вступает в силу с 1 января 2016 г.</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solidFill>
                  <a:schemeClr val="tx1"/>
                </a:solidFill>
                <a:latin typeface="Times New Roman" pitchFamily="18" charset="0"/>
                <a:cs typeface="Times New Roman" pitchFamily="18" charset="0"/>
              </a:rPr>
              <a:t>Постановление Правительства РФ от 05.06.2015 № 553</a:t>
            </a:r>
            <a:r>
              <a:rPr lang="ru-RU" dirty="0" smtClean="0"/>
              <a:t/>
            </a:r>
            <a:br>
              <a:rPr lang="ru-RU" dirty="0" smtClean="0"/>
            </a:br>
            <a:r>
              <a:rPr lang="ru-RU" sz="1800" b="1" dirty="0" smtClean="0">
                <a:solidFill>
                  <a:schemeClr val="tx1"/>
                </a:solidFill>
              </a:rPr>
              <a:t>Об утверждении Правил формирования, утверждения и ведения плана-графика закупок товаров, работ, услуг для обеспечения федеральных нужд, а также требований к форме плана-графика закупок товаров, работ, услуг для обеспечения федеральных нужд</a:t>
            </a:r>
            <a:endParaRPr lang="ru-RU" sz="1800" b="1" dirty="0">
              <a:solidFill>
                <a:schemeClr val="tx1"/>
              </a:solidFill>
            </a:endParaRPr>
          </a:p>
        </p:txBody>
      </p:sp>
      <p:sp>
        <p:nvSpPr>
          <p:cNvPr id="3" name="Содержимое 2"/>
          <p:cNvSpPr>
            <a:spLocks noGrp="1"/>
          </p:cNvSpPr>
          <p:nvPr>
            <p:ph idx="1"/>
          </p:nvPr>
        </p:nvSpPr>
        <p:spPr>
          <a:xfrm>
            <a:off x="457200" y="1935480"/>
            <a:ext cx="8229600" cy="4493916"/>
          </a:xfrm>
        </p:spPr>
        <p:txBody>
          <a:bodyPr>
            <a:normAutofit fontScale="32500" lnSpcReduction="20000"/>
          </a:bodyPr>
          <a:lstStyle/>
          <a:p>
            <a:pPr>
              <a:buNone/>
            </a:pPr>
            <a:r>
              <a:rPr lang="ru-RU" sz="4300" b="1" dirty="0" smtClean="0">
                <a:latin typeface="Times New Roman" pitchFamily="18" charset="0"/>
                <a:cs typeface="Times New Roman" pitchFamily="18" charset="0"/>
              </a:rPr>
              <a:t>Данным постановлением установлены правила формирования, утверждения и ведения плана-графика закупок товаров, работ, услуг для обеспечения федеральных нужд.</a:t>
            </a:r>
          </a:p>
          <a:p>
            <a:pPr>
              <a:buNone/>
            </a:pPr>
            <a:r>
              <a:rPr lang="ru-RU" sz="4300" b="1" dirty="0" smtClean="0">
                <a:latin typeface="Times New Roman" pitchFamily="18" charset="0"/>
                <a:cs typeface="Times New Roman" pitchFamily="18" charset="0"/>
              </a:rPr>
              <a:t>Заказчики утверждают планы-графики в течение 10 рабочих дней</a:t>
            </a:r>
            <a:r>
              <a:rPr lang="ru-RU" sz="4300" dirty="0" smtClean="0">
                <a:latin typeface="Times New Roman" pitchFamily="18" charset="0"/>
                <a:cs typeface="Times New Roman" pitchFamily="18" charset="0"/>
              </a:rPr>
              <a:t>. Дата, от которой отсчитываются эти 10 дней, зависит от категории заказчика. Например, для государственных заказчиков, действующих от имени Российской Федерации, это будет дата доведения до них объема прав в денежном выражении на принятие и (или) исполнение обязательств в соответствии с бюджетным законодательством.</a:t>
            </a:r>
          </a:p>
          <a:p>
            <a:pPr>
              <a:buNone/>
            </a:pPr>
            <a:r>
              <a:rPr lang="ru-RU" sz="4300" dirty="0" smtClean="0">
                <a:latin typeface="Times New Roman" pitchFamily="18" charset="0"/>
                <a:cs typeface="Times New Roman" pitchFamily="18" charset="0"/>
              </a:rPr>
              <a:t>Планы-графики формируются на очередной финансовый год в соответствии с пла­ном закупок. В планы-графики включается перечень товаров, работ, услуг, которые за­купаются путем проведения конкурса, аукциона, запроса котировок, запроса </a:t>
            </a:r>
            <a:r>
              <a:rPr lang="ru-RU" sz="4300" dirty="0" smtClean="0">
                <a:latin typeface="Times New Roman" pitchFamily="18" charset="0"/>
                <a:cs typeface="Times New Roman" pitchFamily="18" charset="0"/>
              </a:rPr>
              <a:t>предложений</a:t>
            </a:r>
            <a:r>
              <a:rPr lang="ru-RU" sz="4300" dirty="0" smtClean="0">
                <a:latin typeface="Times New Roman" pitchFamily="18" charset="0"/>
                <a:cs typeface="Times New Roman" pitchFamily="18" charset="0"/>
              </a:rPr>
              <a:t>, закупки у единственного поставщика (исполнителя, подрядчика).</a:t>
            </a:r>
          </a:p>
          <a:p>
            <a:pPr>
              <a:buNone/>
            </a:pPr>
            <a:r>
              <a:rPr lang="ru-RU" sz="4300" dirty="0" smtClean="0">
                <a:latin typeface="Times New Roman" pitchFamily="18" charset="0"/>
                <a:cs typeface="Times New Roman" pitchFamily="18" charset="0"/>
              </a:rPr>
              <a:t>В план-график закупок включается информация о закупках, об осуществлении ко­торых размещаются извещения либо направляются приглашения принять участие в определении поставщика (подрядчика, исполнителя), а также о закупках у единственного поставщика (подрядчика, исполнителя) в течение года, на который утвержден план-график закупок.</a:t>
            </a:r>
          </a:p>
          <a:p>
            <a:pPr>
              <a:buNone/>
            </a:pPr>
            <a:r>
              <a:rPr lang="ru-RU" sz="4300" dirty="0" smtClean="0">
                <a:latin typeface="Times New Roman" pitchFamily="18" charset="0"/>
                <a:cs typeface="Times New Roman" pitchFamily="18" charset="0"/>
              </a:rPr>
              <a:t>К плану-графику прилагаются обоснование начальной (максимальной) цены кон­тракта или цены контракта с единственным поставщиком (подрядчиком, исполните­лем), способа определения поставщика (подрядчика, исполнителя) по каждому объекту закупки.</a:t>
            </a:r>
          </a:p>
          <a:p>
            <a:pPr>
              <a:buNone/>
            </a:pPr>
            <a:r>
              <a:rPr lang="ru-RU" sz="4300" dirty="0" smtClean="0">
                <a:latin typeface="Times New Roman" pitchFamily="18" charset="0"/>
                <a:cs typeface="Times New Roman" pitchFamily="18" charset="0"/>
              </a:rPr>
              <a:t>Установлены случаи внесения изменений в планы-графики. Изменения в план- график вносятся не позднее чем за 10 дней до даты размещения в ЕИС (до ее введения в эксплуатацию - на ООС) извещения о закупке, направления приглашения принять уча­стие в определении поставщика (подрядчика, исполнителя), а если они не предусмотре­ны, то до даты заключения контракта. Постановление содержит форму плана-графика.</a:t>
            </a:r>
          </a:p>
          <a:p>
            <a:pPr>
              <a:buNone/>
            </a:pPr>
            <a:r>
              <a:rPr lang="ru-RU" sz="4300" dirty="0" smtClean="0">
                <a:latin typeface="Times New Roman" pitchFamily="18" charset="0"/>
                <a:cs typeface="Times New Roman" pitchFamily="18" charset="0"/>
              </a:rPr>
              <a:t>Вступает в силу с 1 января 2016 г.</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1800" b="1" dirty="0" smtClean="0">
                <a:solidFill>
                  <a:schemeClr val="tx1"/>
                </a:solidFill>
                <a:latin typeface="Times New Roman" pitchFamily="18" charset="0"/>
                <a:cs typeface="Times New Roman" pitchFamily="18" charset="0"/>
              </a:rPr>
              <a:t/>
            </a:r>
            <a:br>
              <a:rPr lang="ru-RU" sz="1800" b="1" dirty="0" smtClean="0">
                <a:solidFill>
                  <a:schemeClr val="tx1"/>
                </a:solidFill>
                <a:latin typeface="Times New Roman" pitchFamily="18" charset="0"/>
                <a:cs typeface="Times New Roman" pitchFamily="18" charset="0"/>
              </a:rPr>
            </a:br>
            <a:r>
              <a:rPr lang="ru-RU" sz="1800" b="1" dirty="0" smtClean="0">
                <a:solidFill>
                  <a:schemeClr val="tx1"/>
                </a:solidFill>
                <a:latin typeface="Times New Roman" pitchFamily="18" charset="0"/>
                <a:cs typeface="Times New Roman" pitchFamily="18" charset="0"/>
              </a:rPr>
              <a:t/>
            </a:r>
            <a:br>
              <a:rPr lang="ru-RU" sz="1800" b="1" dirty="0" smtClean="0">
                <a:solidFill>
                  <a:schemeClr val="tx1"/>
                </a:solidFill>
                <a:latin typeface="Times New Roman" pitchFamily="18" charset="0"/>
                <a:cs typeface="Times New Roman" pitchFamily="18" charset="0"/>
              </a:rPr>
            </a:br>
            <a:r>
              <a:rPr lang="ru-RU" sz="1800" b="1" dirty="0" smtClean="0">
                <a:solidFill>
                  <a:schemeClr val="tx1"/>
                </a:solidFill>
                <a:latin typeface="Times New Roman" pitchFamily="18" charset="0"/>
                <a:cs typeface="Times New Roman" pitchFamily="18" charset="0"/>
              </a:rPr>
              <a:t/>
            </a:r>
            <a:br>
              <a:rPr lang="ru-RU" sz="1800" b="1" dirty="0" smtClean="0">
                <a:solidFill>
                  <a:schemeClr val="tx1"/>
                </a:solidFill>
                <a:latin typeface="Times New Roman" pitchFamily="18" charset="0"/>
                <a:cs typeface="Times New Roman" pitchFamily="18" charset="0"/>
              </a:rPr>
            </a:br>
            <a:r>
              <a:rPr lang="ru-RU" sz="1800" b="1" dirty="0" smtClean="0">
                <a:solidFill>
                  <a:schemeClr val="tx1"/>
                </a:solidFill>
                <a:latin typeface="Times New Roman" pitchFamily="18" charset="0"/>
                <a:cs typeface="Times New Roman" pitchFamily="18" charset="0"/>
              </a:rPr>
              <a:t/>
            </a:r>
            <a:br>
              <a:rPr lang="ru-RU" sz="1800" b="1" dirty="0" smtClean="0">
                <a:solidFill>
                  <a:schemeClr val="tx1"/>
                </a:solidFill>
                <a:latin typeface="Times New Roman" pitchFamily="18" charset="0"/>
                <a:cs typeface="Times New Roman" pitchFamily="18" charset="0"/>
              </a:rPr>
            </a:br>
            <a:r>
              <a:rPr lang="ru-RU" sz="1800" b="1" dirty="0" smtClean="0">
                <a:solidFill>
                  <a:schemeClr val="tx1"/>
                </a:solidFill>
                <a:latin typeface="Times New Roman" pitchFamily="18" charset="0"/>
                <a:cs typeface="Times New Roman" pitchFamily="18" charset="0"/>
              </a:rPr>
              <a:t/>
            </a:r>
            <a:br>
              <a:rPr lang="ru-RU" sz="1800" b="1" dirty="0" smtClean="0">
                <a:solidFill>
                  <a:schemeClr val="tx1"/>
                </a:solidFill>
                <a:latin typeface="Times New Roman" pitchFamily="18" charset="0"/>
                <a:cs typeface="Times New Roman" pitchFamily="18" charset="0"/>
              </a:rPr>
            </a:br>
            <a:r>
              <a:rPr lang="ru-RU" sz="1800" b="1" dirty="0" smtClean="0">
                <a:solidFill>
                  <a:schemeClr val="tx1"/>
                </a:solidFill>
                <a:latin typeface="Times New Roman" pitchFamily="18" charset="0"/>
                <a:cs typeface="Times New Roman" pitchFamily="18" charset="0"/>
              </a:rPr>
              <a:t/>
            </a:r>
            <a:br>
              <a:rPr lang="ru-RU" sz="1800" b="1" dirty="0" smtClean="0">
                <a:solidFill>
                  <a:schemeClr val="tx1"/>
                </a:solidFill>
                <a:latin typeface="Times New Roman" pitchFamily="18" charset="0"/>
                <a:cs typeface="Times New Roman" pitchFamily="18" charset="0"/>
              </a:rPr>
            </a:br>
            <a:r>
              <a:rPr lang="ru-RU" sz="1800" b="1" dirty="0" smtClean="0">
                <a:solidFill>
                  <a:schemeClr val="tx1"/>
                </a:solidFill>
                <a:latin typeface="Times New Roman" pitchFamily="18" charset="0"/>
                <a:cs typeface="Times New Roman" pitchFamily="18" charset="0"/>
              </a:rPr>
              <a:t>Постановление Правительства РФ от 05.06.2015 № 554 «О требованиях к формированию, утверждению и ведению плана-графика закупок товаров, работ, услуг для обеспечения нужд субъекта Российской Федерации и муниципальных нужд, а также о требованиях к форме плана-графика закупок товаров, работ, услуг»</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Данным постановлением обновлены требования к формированию, утверждению и ведению планов-графиков закупок товаров, работ, услуг для региональных и муниципальных нужд, а также к их форме. В частности, уточнен порядок включения информации об отдельных закупках и внесения изменений в планы-графики. Это обусловлено соответствующими поправками в Закон о контрактной системе. Кроме того, срок </a:t>
            </a:r>
            <a:r>
              <a:rPr lang="ru-RU" dirty="0" smtClean="0"/>
              <a:t>вступления </a:t>
            </a:r>
            <a:r>
              <a:rPr lang="ru-RU" dirty="0" smtClean="0"/>
              <a:t>в силу требований перенесен с 1 января 2015 г. на 1 января 2016 г. В остальном новые требования не отличаются от предыдущих. Прежние требования утрачивают силу со дня официального опубликования постановления.</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solidFill>
                  <a:schemeClr val="tx1"/>
                </a:solidFill>
                <a:latin typeface="Times New Roman" pitchFamily="18" charset="0"/>
                <a:cs typeface="Times New Roman" pitchFamily="18" charset="0"/>
              </a:rPr>
              <a:t>Постановление Правительства РФ от 05.06.2015 № 555</a:t>
            </a:r>
            <a:r>
              <a:rPr lang="ru-RU" dirty="0" smtClean="0">
                <a:solidFill>
                  <a:schemeClr val="tx1"/>
                </a:solidFill>
              </a:rPr>
              <a:t/>
            </a:r>
            <a:br>
              <a:rPr lang="ru-RU" dirty="0" smtClean="0">
                <a:solidFill>
                  <a:schemeClr val="tx1"/>
                </a:solidFill>
              </a:rPr>
            </a:br>
            <a:r>
              <a:rPr lang="ru-RU" sz="2000" b="1" dirty="0" smtClean="0">
                <a:solidFill>
                  <a:schemeClr val="tx1"/>
                </a:solidFill>
              </a:rPr>
              <a:t>Об установлении порядка обоснования закупок товаров, работ и услуг для обеспечения государственных и муниципальных нужд и форм такого обоснования</a:t>
            </a:r>
            <a:endParaRPr lang="ru-RU" sz="2000" b="1" dirty="0">
              <a:solidFill>
                <a:schemeClr val="tx1"/>
              </a:solidFill>
            </a:endParaRPr>
          </a:p>
        </p:txBody>
      </p:sp>
      <p:sp>
        <p:nvSpPr>
          <p:cNvPr id="3" name="Содержимое 2"/>
          <p:cNvSpPr>
            <a:spLocks noGrp="1"/>
          </p:cNvSpPr>
          <p:nvPr>
            <p:ph idx="1"/>
          </p:nvPr>
        </p:nvSpPr>
        <p:spPr/>
        <p:txBody>
          <a:bodyPr>
            <a:normAutofit fontScale="70000" lnSpcReduction="20000"/>
          </a:bodyPr>
          <a:lstStyle/>
          <a:p>
            <a:pPr>
              <a:buNone/>
            </a:pPr>
            <a:r>
              <a:rPr lang="ru-RU" dirty="0" smtClean="0"/>
              <a:t>Данным постановлением утверждены правила обоснования закупок товаров, работ и услуг для обеспечения государственных и муниципальных нужд. Обоснование осущёствляется заказчиками при формировании и утверждении планов и планов-графиков закупок для обеспечения федеральных нужд, нужд субъекта Российской Федера­ции и муниципальных нужд. Постановление содержит формы обоснования для плана закупок и для плана-графика. В форме плана закупок указываются в т.ч. идентификаци­онный код закупки, наименование объекта закупки, наименование государственной программы или программы субъекта РФ, наименование мероприятия государственной программы или программы субъекта РФ, обоснование соответствия объекта и (или) объектов закупки мероприятию государственной (муниципальной) программы.</a:t>
            </a:r>
          </a:p>
          <a:p>
            <a:pPr>
              <a:buNone/>
            </a:pPr>
            <a:r>
              <a:rPr lang="ru-RU" dirty="0" smtClean="0"/>
              <a:t>Форма плана-графика закупок содержит помимо идентификационного номера </a:t>
            </a:r>
            <a:r>
              <a:rPr lang="ru-RU" dirty="0" smtClean="0"/>
              <a:t>закупки </a:t>
            </a:r>
            <a:r>
              <a:rPr lang="ru-RU" dirty="0" smtClean="0"/>
              <a:t>и наименования объекта закупки обоснование начальной (максимальной) цены контракта, цены контракта, заключаемого с единственным поставщиком (подрядчиком, исполнителем), а также способа определения поставщика (подрядчика, исполнителя).</a:t>
            </a:r>
          </a:p>
          <a:p>
            <a:pPr>
              <a:buNone/>
            </a:pPr>
            <a:r>
              <a:rPr lang="ru-RU" dirty="0" smtClean="0"/>
              <a:t>Постановление вступает в силу с 01.01.2016.</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800" b="1" dirty="0" smtClean="0">
                <a:solidFill>
                  <a:schemeClr val="tx1"/>
                </a:solidFill>
                <a:latin typeface="Times New Roman" pitchFamily="18" charset="0"/>
                <a:cs typeface="Times New Roman" pitchFamily="18" charset="0"/>
              </a:rPr>
              <a:t/>
            </a:r>
            <a:br>
              <a:rPr lang="ru-RU" sz="1800" b="1" dirty="0" smtClean="0">
                <a:solidFill>
                  <a:schemeClr val="tx1"/>
                </a:solidFill>
                <a:latin typeface="Times New Roman" pitchFamily="18" charset="0"/>
                <a:cs typeface="Times New Roman" pitchFamily="18" charset="0"/>
              </a:rPr>
            </a:br>
            <a:r>
              <a:rPr lang="ru-RU" sz="1800" b="1" dirty="0" smtClean="0">
                <a:solidFill>
                  <a:schemeClr val="tx1"/>
                </a:solidFill>
                <a:latin typeface="Times New Roman" pitchFamily="18" charset="0"/>
                <a:cs typeface="Times New Roman" pitchFamily="18" charset="0"/>
              </a:rPr>
              <a:t>Постановление Правительства РФ от 18.05.2015 № 475"О внесении изменений в Положение о подготовке и размещении в единой информационной системе в сфере закупок отчета об исполнении государственного (муниципального) контракта и (или) о результатах отдельного этапа его исполнения"</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Данным постановлением внесены изменения в Положение о подготовке и размеще­нии в единой информационной системе в сфере закупок отчета об исполнении государ­ственного (муниципального) контракта и (или) о результатах отдельного этапа его ис­полнения.</a:t>
            </a:r>
          </a:p>
          <a:p>
            <a:pPr>
              <a:buNone/>
            </a:pPr>
            <a:r>
              <a:rPr lang="ru-RU" dirty="0" smtClean="0"/>
              <a:t>Пе</a:t>
            </a:r>
            <a:r>
              <a:rPr lang="ru-RU" u="sng" dirty="0" smtClean="0"/>
              <a:t>ренесены ср</a:t>
            </a:r>
            <a:r>
              <a:rPr lang="ru-RU" dirty="0" smtClean="0"/>
              <a:t>оки указания идентификационного кода закупки в плане-графике закупок и контракте с 1 января 2015 г. на 1 января 2016 г., а в реестре контрактов - с 1 ян­варя 2016 г. на 1 января 2017 г.</a:t>
            </a:r>
          </a:p>
          <a:p>
            <a:pPr>
              <a:buNone/>
            </a:pPr>
            <a:r>
              <a:rPr lang="ru-RU" dirty="0" smtClean="0"/>
              <a:t>Также уточнено, что графа отчета «Причина отклонения или неисполнения (в т. ч. причины отклонения от плана-графика)» заполняется с 1 января 2017 г.</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628</TotalTime>
  <Words>2366</Words>
  <PresentationFormat>Экран (4:3)</PresentationFormat>
  <Paragraphs>118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13 июля 2015 г. вступил в силу Федеральный закон № 227-ФЗ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 Эти изменения касаются за­прета на участие в закупках оффшорных компаний, расширения случаев закупки у един­ственного поставщика и др. Начало действия данных поправок в Закон о контрактной системе - 13 августа 2015 г. Федеральный закон от 13.07.20 № 227-ФЗ был разработан во исполнение поручения Президента РФ от 27.12.20 № Пр-3086, в рамках которого Минэкономразвития и ФАС России было поручено обеспечить введение запрета на заключение государственных и муниципальных контрактов с компаниями, находящимися в офшорной юрисдикции. </vt:lpstr>
      <vt:lpstr>       Запрет на участие в закупках офшорных компаний </vt:lpstr>
      <vt:lpstr>Закупка у единственного поставщика: дополнения </vt:lpstr>
      <vt:lpstr>Другие изменения в Законе о Контрактной системе </vt:lpstr>
      <vt:lpstr>Постановление Правительства РФ от 05.06.2015 № 552 «Об утверждении Правил формирования, утверждения и ведения плана закупок товаров, работ, услуг для обеспечения федеральных нужд, а также требований к форме плана закупок товаров, работ, услуг для обеспечения федеральных нужд» </vt:lpstr>
      <vt:lpstr>Постановление Правительства РФ от 05.06.2015 № 553 Об утверждении Правил формирования, утверждения и ведения плана-графика закупок товаров, работ, услуг для обеспечения федеральных нужд, а также требований к форме плана-графика закупок товаров, работ, услуг для обеспечения федеральных нужд</vt:lpstr>
      <vt:lpstr>      Постановление Правительства РФ от 05.06.2015 № 554 «О требованиях к формированию, утверждению и ведению плана-графика закупок товаров, работ, услуг для обеспечения нужд субъекта Российской Федерации и муниципальных нужд, а также о требованиях к форме плана-графика закупок товаров, работ, услуг» </vt:lpstr>
      <vt:lpstr>Постановление Правительства РФ от 05.06.2015 № 555 Об установлении порядка обоснования закупок товаров, работ и услуг для обеспечения государственных и муниципальных нужд и форм такого обоснования</vt:lpstr>
      <vt:lpstr> Постановление Правительства РФ от 18.05.2015 № 475"О внесении изменений в Положение о подготовке и размещении в единой информационной системе в сфере закупок отчета об исполнении государственного (муниципального) контракта и (или) о результатах отдельного этапа его исполнения" </vt:lpstr>
      <vt:lpstr>Постановление Правительства РФ от 18.05.2015 № 476. Об утверждении общих требований к порядку разработки      и принятия правовых актов о нормировании в сфере закупок,       содержанию указанных актов и обеспечению их исполнения</vt:lpstr>
      <vt:lpstr>Замечания министерства экономического развития Саратовской области по документации</vt:lpstr>
      <vt:lpstr>Замечания министерства экономического развития Саратовской области по документации.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июля 2015 г. вступил в силу Федеральный закон № 227-ФЗ «О внесении изменений в Федеральный закон "О контракт­ной системе в сфере заку­пок товаров, работ, услуг для обеспечения государствен­ных и муниципальных нужд». Эти изменения касаются за­прета на участие в закупках оффшорных компаний, расширения случаев закупки у един­ственного поставщика и др. Начало действия данных по­правок в Закон о контрактной системе - 13 августа 2015 г. Федеральный закон от 13.07.20 № 227-ФЗ был разработан во исполнение поручения Президента РФ от 27.12.20 № Пр-3086, в рамках которого Минэкономразвития и ФАС России было поручено обеспечить введение запрета на заключение государственных и муниципальных контрактов с компаниями, находящимися в офшорной юрисдикции. </dc:title>
  <dc:creator>MunZakaz</dc:creator>
  <cp:lastModifiedBy>MunZakaz</cp:lastModifiedBy>
  <cp:revision>70</cp:revision>
  <dcterms:created xsi:type="dcterms:W3CDTF">2015-09-07T09:47:02Z</dcterms:created>
  <dcterms:modified xsi:type="dcterms:W3CDTF">2015-09-17T10:57:03Z</dcterms:modified>
</cp:coreProperties>
</file>