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96" r:id="rId1"/>
  </p:sldMasterIdLst>
  <p:sldIdLst>
    <p:sldId id="256" r:id="rId2"/>
    <p:sldId id="257" r:id="rId3"/>
    <p:sldId id="275" r:id="rId4"/>
    <p:sldId id="276" r:id="rId5"/>
    <p:sldId id="277" r:id="rId6"/>
    <p:sldId id="286" r:id="rId7"/>
    <p:sldId id="287" r:id="rId8"/>
    <p:sldId id="270" r:id="rId9"/>
    <p:sldId id="288" r:id="rId10"/>
    <p:sldId id="282" r:id="rId11"/>
    <p:sldId id="283" r:id="rId12"/>
    <p:sldId id="269" r:id="rId13"/>
    <p:sldId id="264" r:id="rId14"/>
    <p:sldId id="284" r:id="rId15"/>
    <p:sldId id="265" r:id="rId16"/>
    <p:sldId id="259" r:id="rId17"/>
    <p:sldId id="261" r:id="rId18"/>
    <p:sldId id="285" r:id="rId19"/>
    <p:sldId id="268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document/cons_doc_LAW_165631/?dst=100015" TargetMode="External"/><Relationship Id="rId2" Type="http://schemas.openxmlformats.org/officeDocument/2006/relationships/hyperlink" Target="http://www.consultant.ru/document/cons_doc_LAW_165631/?dst=100006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consultant.ru/document/cons_doc_LAW_171284/?frame=2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document/cons_doc_LAW_173623/?frame=2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document/cons_doc_LAW_173623/?frame=2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00232" y="785794"/>
            <a:ext cx="6858048" cy="5286412"/>
          </a:xfrm>
        </p:spPr>
        <p:txBody>
          <a:bodyPr/>
          <a:lstStyle/>
          <a:p>
            <a:r>
              <a:rPr lang="ru-RU" dirty="0" smtClean="0"/>
              <a:t>Преимущества и ограничения в определении поставщика, подрядчика, исполнителя </a:t>
            </a:r>
            <a:br>
              <a:rPr lang="ru-RU" dirty="0" smtClean="0"/>
            </a:br>
            <a:r>
              <a:rPr lang="ru-RU" dirty="0" smtClean="0"/>
              <a:t>при осуществлении закупок</a:t>
            </a: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7929618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/>
              <a:t>Порядок РАССМОТРЕНИЯ ЗАЯВОК при </a:t>
            </a:r>
            <a:r>
              <a:rPr lang="ru-RU" b="1" u="sng" dirty="0" err="1" smtClean="0"/>
              <a:t>осуществлени</a:t>
            </a:r>
            <a:r>
              <a:rPr lang="ru-RU" b="1" u="sng" dirty="0" smtClean="0"/>
              <a:t> закупок путем проведения аукциона</a:t>
            </a:r>
            <a:endParaRPr lang="ru-RU" b="1" u="sng" dirty="0" smtClean="0">
              <a:solidFill>
                <a:schemeClr val="dk1"/>
              </a:solidFill>
            </a:endParaRPr>
          </a:p>
          <a:p>
            <a:endParaRPr lang="ru-RU" sz="1600" dirty="0" smtClean="0"/>
          </a:p>
          <a:p>
            <a:r>
              <a:rPr lang="ru-RU" sz="1600" dirty="0" smtClean="0">
                <a:solidFill>
                  <a:srgbClr val="FF0000"/>
                </a:solidFill>
              </a:rPr>
              <a:t>П. 7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приказа Минэкономразвития от 25 марта 2014 года №155 "Об условиях допуска товаров, происходящих из иностранных государств, для целей осуществления закупок товаров, работ, услуг для обеспечения государственных и муниципальных нужд". </a:t>
            </a:r>
            <a:endParaRPr lang="ru-RU" sz="1600" b="1" dirty="0" smtClean="0">
              <a:solidFill>
                <a:srgbClr val="FF0000"/>
              </a:solidFill>
            </a:endParaRPr>
          </a:p>
          <a:p>
            <a:pPr algn="just"/>
            <a:r>
              <a:rPr lang="ru-RU" sz="1600" dirty="0" smtClean="0"/>
              <a:t>	При осуществлении закупок товаров для обеспечения государственных и муниципальных нужд путем проведения аукциона, в случае если </a:t>
            </a:r>
            <a:r>
              <a:rPr lang="ru-RU" sz="1600" dirty="0" smtClean="0">
                <a:solidFill>
                  <a:srgbClr val="FF0000"/>
                </a:solidFill>
              </a:rPr>
              <a:t>победителем</a:t>
            </a:r>
            <a:r>
              <a:rPr lang="ru-RU" sz="1600" dirty="0" smtClean="0"/>
              <a:t> аукциона представлена заявка на участие в аукционе, которая содержит </a:t>
            </a:r>
            <a:r>
              <a:rPr lang="ru-RU" sz="1600" dirty="0" smtClean="0">
                <a:solidFill>
                  <a:srgbClr val="FF0000"/>
                </a:solidFill>
              </a:rPr>
              <a:t>предложение о поставке</a:t>
            </a:r>
            <a:r>
              <a:rPr lang="ru-RU" sz="1600" dirty="0" smtClean="0"/>
              <a:t> товаров, указанных в </a:t>
            </a:r>
            <a:r>
              <a:rPr lang="ru-RU" sz="1600" dirty="0" smtClean="0">
                <a:hlinkClick r:id="" action="ppaction://hlinkfile"/>
              </a:rPr>
              <a:t>пункте 1</a:t>
            </a:r>
            <a:r>
              <a:rPr lang="ru-RU" sz="1600" dirty="0" smtClean="0"/>
              <a:t> Приказа №155, </a:t>
            </a:r>
            <a:r>
              <a:rPr lang="ru-RU" sz="1600" dirty="0" smtClean="0">
                <a:solidFill>
                  <a:srgbClr val="FF0000"/>
                </a:solidFill>
              </a:rPr>
              <a:t>происходящих из иностранных государств</a:t>
            </a:r>
            <a:r>
              <a:rPr lang="ru-RU" sz="1600" dirty="0" smtClean="0"/>
              <a:t>, за исключением товаров, происходящих из Республики Беларусь и Республики Казахстан, </a:t>
            </a:r>
            <a:r>
              <a:rPr lang="ru-RU" sz="1600" b="1" dirty="0" smtClean="0"/>
              <a:t>контракт с таким победителем аукциона заключается по цене, предложенной участником аукциона, сниженной на 15 процентов от предложенной цены контракта.</a:t>
            </a:r>
          </a:p>
          <a:p>
            <a:pPr algn="just"/>
            <a:r>
              <a:rPr lang="ru-RU" sz="1600" b="1" dirty="0" smtClean="0"/>
              <a:t>Пример.</a:t>
            </a:r>
          </a:p>
          <a:p>
            <a:pPr algn="just"/>
            <a:r>
              <a:rPr lang="ru-RU" sz="1600" i="1" dirty="0" smtClean="0"/>
              <a:t>Победитель аукциона предложил товар происходящий из иностранных государств цена – </a:t>
            </a:r>
            <a:r>
              <a:rPr lang="ru-RU" sz="1600" b="1" i="1" dirty="0" smtClean="0"/>
              <a:t>100 тыс. руб.</a:t>
            </a:r>
          </a:p>
          <a:p>
            <a:pPr algn="just"/>
            <a:r>
              <a:rPr lang="ru-RU" sz="1600" i="1" dirty="0" smtClean="0"/>
              <a:t>С ним заключается контракт на сумму </a:t>
            </a:r>
            <a:r>
              <a:rPr lang="ru-RU" sz="1600" b="1" i="1" dirty="0" smtClean="0"/>
              <a:t>85 тыс. руб.</a:t>
            </a:r>
          </a:p>
          <a:p>
            <a:pPr algn="just"/>
            <a:endParaRPr lang="ru-RU" sz="1600" dirty="0" smtClean="0"/>
          </a:p>
          <a:p>
            <a:pPr algn="just"/>
            <a:endParaRPr lang="ru-RU" sz="1600" dirty="0" smtClean="0"/>
          </a:p>
          <a:p>
            <a:pPr algn="ctr"/>
            <a:endParaRPr lang="ru-RU" sz="1600" b="1" u="sng" dirty="0" smtClean="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2844" y="0"/>
            <a:ext cx="7929618" cy="7078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 smtClean="0"/>
          </a:p>
          <a:p>
            <a:pPr algn="ctr"/>
            <a:r>
              <a:rPr lang="ru-RU" sz="2400" b="1" u="sng" dirty="0" smtClean="0">
                <a:solidFill>
                  <a:srgbClr val="FF0000"/>
                </a:solidFill>
              </a:rPr>
              <a:t>ПРЕФЕРЕНЦИИ НЕ ПРЕДОСТАВЛЯЮТСЯ</a:t>
            </a:r>
          </a:p>
          <a:p>
            <a:endParaRPr lang="ru-RU" sz="1600" dirty="0" smtClean="0">
              <a:solidFill>
                <a:srgbClr val="FF0000"/>
              </a:solidFill>
            </a:endParaRPr>
          </a:p>
          <a:p>
            <a:r>
              <a:rPr lang="ru-RU" sz="1400" dirty="0" smtClean="0">
                <a:solidFill>
                  <a:srgbClr val="FF0000"/>
                </a:solidFill>
              </a:rPr>
              <a:t>П. 8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приказа Минэкономразвития от 25 марта 2014 года №155 "Об условиях допуска товаров, происходящих из иностранных государств, для целей осуществления закупок товаров, работ, услуг для обеспечения государственных и муниципальных нужд". </a:t>
            </a:r>
            <a:endParaRPr lang="ru-RU" sz="1400" b="1" dirty="0" smtClean="0">
              <a:solidFill>
                <a:srgbClr val="FF0000"/>
              </a:solidFill>
            </a:endParaRPr>
          </a:p>
          <a:p>
            <a:r>
              <a:rPr lang="ru-RU" sz="1600" dirty="0" smtClean="0"/>
              <a:t>	</a:t>
            </a:r>
            <a:r>
              <a:rPr lang="ru-RU" sz="1200" dirty="0" smtClean="0"/>
              <a:t> </a:t>
            </a:r>
            <a:r>
              <a:rPr lang="ru-RU" sz="1600" b="1" dirty="0" smtClean="0"/>
              <a:t>При осуществлении закупок товаров для обеспечения государственных и муниципальных нужд путем проведения конкурса, аукциона, запроса предложений </a:t>
            </a:r>
            <a:r>
              <a:rPr lang="ru-RU" sz="1600" b="1" dirty="0" smtClean="0">
                <a:solidFill>
                  <a:srgbClr val="FF0000"/>
                </a:solidFill>
              </a:rPr>
              <a:t>порядок</a:t>
            </a:r>
            <a:r>
              <a:rPr lang="ru-RU" sz="1600" b="1" dirty="0" smtClean="0"/>
              <a:t>, установленный п.п. 3-7 Приказа, </a:t>
            </a:r>
            <a:r>
              <a:rPr lang="ru-RU" sz="1600" b="1" dirty="0" smtClean="0">
                <a:solidFill>
                  <a:srgbClr val="FF0000"/>
                </a:solidFill>
              </a:rPr>
              <a:t>не применяется в случаях</a:t>
            </a:r>
            <a:r>
              <a:rPr lang="ru-RU" sz="1600" b="1" dirty="0" smtClean="0"/>
              <a:t>, если:</a:t>
            </a:r>
          </a:p>
          <a:p>
            <a:r>
              <a:rPr lang="ru-RU" sz="1200" dirty="0" smtClean="0"/>
              <a:t>а) в рамках одного конкурса (лота), одного аукциона (лота), одного запроса предложений предполагается поставка товаров, только часть из которых включена в перечень товаров, указанных в  п.1 приказа;</a:t>
            </a:r>
          </a:p>
          <a:p>
            <a:endParaRPr lang="ru-RU" sz="1200" dirty="0" smtClean="0"/>
          </a:p>
          <a:p>
            <a:r>
              <a:rPr lang="ru-RU" sz="1200" dirty="0" smtClean="0"/>
              <a:t>б) конкурс, аукцион, запрос предложений признается не состоявшимся в случаях, указанных в частях 1 и7 статьи 55, частях1 -3.1 статьи 71, части 18 статьи 83, части 8 статьи 89, статье 92 Федерального закона; </a:t>
            </a:r>
          </a:p>
          <a:p>
            <a:endParaRPr lang="ru-RU" sz="1200" dirty="0" smtClean="0"/>
          </a:p>
          <a:p>
            <a:r>
              <a:rPr lang="ru-RU" sz="1200" dirty="0" smtClean="0"/>
              <a:t>в) </a:t>
            </a:r>
            <a:r>
              <a:rPr lang="ru-RU" sz="1200" dirty="0" err="1" smtClean="0"/>
              <a:t>в</a:t>
            </a:r>
            <a:r>
              <a:rPr lang="ru-RU" sz="1200" dirty="0" smtClean="0"/>
              <a:t> заявках на участие в конкурсе, аукционе или запросе предложений, окончательных предложениях не содержится предложений о поставке товаров российского, белорусского и (или) казахстанского происхождения, указанных в пункте 1 Приказа;</a:t>
            </a:r>
          </a:p>
          <a:p>
            <a:endParaRPr lang="ru-RU" sz="1200" dirty="0" smtClean="0"/>
          </a:p>
          <a:p>
            <a:r>
              <a:rPr lang="ru-RU" sz="1200" dirty="0" smtClean="0"/>
              <a:t>г) в рамках одного аукциона (лота) предполагается поставка товаров, указанных в п.1 Приказа, и участник аукциона, признанный победителем, в своей заявке предлагает к поставке товары российского, белорусского и (или) казахстанского и иностранного происхождения, при этом стоимость товаров российского, белорусского и (или) казахстанского происхождения составляет более половины (более 50%) стоимости всех предложенных таким участником товаров;</a:t>
            </a:r>
          </a:p>
          <a:p>
            <a:endParaRPr lang="ru-RU" sz="1200" dirty="0" smtClean="0"/>
          </a:p>
          <a:p>
            <a:r>
              <a:rPr lang="ru-RU" sz="1200" dirty="0" err="1" smtClean="0"/>
              <a:t>д</a:t>
            </a:r>
            <a:r>
              <a:rPr lang="ru-RU" sz="1200" dirty="0" smtClean="0"/>
              <a:t>) в рамках одного конкурса (лота) или запроса предложений предполагается поставка товаров, указанных в п.1 Приказа, и участник конкурса или запроса предложений в своей заявке, окончательном предложении предлагает к поставке товары российского, белорусского и (или) казахстанского и иностранного происхождения, при этом стоимость товаров российского, белорусского и (или) казахстанского происхождения составляет менее половины (менее 50%) стоимости всех предложенных таким участником товаров.</a:t>
            </a:r>
          </a:p>
          <a:p>
            <a:pPr algn="ctr"/>
            <a:endParaRPr lang="ru-RU" sz="1600" b="1" u="sng" dirty="0" smtClean="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28662" y="571480"/>
            <a:ext cx="62151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Статья 28 « Участие учреждений и предприятий уголовно- исполнительной системы в закупках»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4348" y="1428736"/>
            <a:ext cx="7072362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 	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Постановлением Правительства Российской Федерации №649 от 14.07.2014г. «О порядке предоставления учреждениям и предприятиям уголовно-исполнительной системы преимуществ в отношении предлагаемой ими цены контракта»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утвержден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ПЕРЕЧЕНЬ товаров (работ, услуг), в соответствии с которым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 определении поставщиков (подрядчиков, исполнителей)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заказчик обязан предоставлять учреждениям и предприятиям уголовно-исполнительной системы преимущества в отношении предлагаемой ими цены контракта. 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Постановление применяется ко всем способам закупок, ЗА ИСКЛЮЧЕНИЕМ закупок у ЕДИНСТВЕННОГО ПОСТАВЩИКА.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В случае, если победителем определения поставщика (подрядчика, исполнителя) признано учреждение или предприятие уголовно-исполнительной системы,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контракт по требованию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победителя заключается по предложенной им цене с учетом преимущества в отношении цены контракта в размере до 15%, но не выше Н(М)Ц контракта, указанной в извещении об осуществлении закупки.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Пример.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Н(М)Ц контракта 120 тыс. руб. </a:t>
            </a:r>
            <a:r>
              <a:rPr lang="ru-RU" sz="1600" i="1" dirty="0" smtClean="0"/>
              <a:t>Победитель аукциона предложил товар согласно Перечня  – </a:t>
            </a:r>
            <a:r>
              <a:rPr lang="ru-RU" sz="1600" b="1" i="1" dirty="0" smtClean="0"/>
              <a:t>100 тыс. руб.</a:t>
            </a:r>
          </a:p>
          <a:p>
            <a:pPr algn="just"/>
            <a:r>
              <a:rPr lang="ru-RU" sz="1600" i="1" dirty="0" smtClean="0"/>
              <a:t>С ним заключается контракт на сумму </a:t>
            </a:r>
            <a:r>
              <a:rPr lang="ru-RU" sz="1600" b="1" i="1" dirty="0" smtClean="0"/>
              <a:t>115 тыс. руб.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-7143115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257094" tIns="107916" rIns="257094" bIns="10791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При определении поставщиков (подрядчиков, исполнителей), за исключением случая, если закупки осуществляются у единственного поставщика (подрядчика, исполнителя), заказчик обязан предоставлять учреждениям и предприятиям уголовно-исполнительной системы преимущества в отношении предлагаемой ими цены контракта в размере до пятнадцати процентов в установленном Правительством Российской Федерации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rgbClr val="FD7200"/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порядке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и в соответствии с утвержденными Правительством Российской Федерации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rgbClr val="FD7200"/>
                </a:solidFill>
                <a:effectLst/>
                <a:latin typeface="Arial" pitchFamily="34" charset="0"/>
                <a:cs typeface="Arial" pitchFamily="34" charset="0"/>
                <a:hlinkClick r:id="rId3"/>
              </a:rPr>
              <a:t>перечнями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товаров, работ, услуг. Информация о предоставлении таких преимуществ должна быть указана заказчиком в извещениях об осуществлении закупок и документации о закупках в отношении товаров, работ, услуг, включенных в указанные перечни. В случае, если победителем определения поставщика (подрядчика, исполнителя) признано учреждение или предприятие уголовно-исполнительной системы, контракт по требованию победителя заключается по предложенной им цене с учетом преимущества в отношении цены контракта, но не выше начальной (максимальной) цены контракта, указанной в извещении об осуществлении закупки.</a:t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hlinkClick r:id="rId4"/>
              </a:rPr>
              <a:t>http://www.consultant.ru/document/cons_doc_LAW_171284/?frame=2#p624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©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КонсультантПлюс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, 1992-2015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4348" y="642918"/>
            <a:ext cx="67151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Статья 29. Участие организаций инвалидов в закупках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0034" y="1214422"/>
            <a:ext cx="71438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	П</a:t>
            </a:r>
            <a:r>
              <a:rPr lang="ru-RU" sz="1400" dirty="0" smtClean="0"/>
              <a:t>остановлением Правительства РФ от 15 апреля 2014 года №341 « О предоставлении преимуществ организациям инвалидов при определении поставщика ( подрядчика, исполнителя) в отношении предлагаемой ими цены контракта» утверждены правила предоставления преимуществ организациям инвалидов при определении поставщика (подрядчика,  исполнителя) в отношении предлагаемой ими цены контракта, </a:t>
            </a:r>
          </a:p>
          <a:p>
            <a:pPr algn="just"/>
            <a:r>
              <a:rPr lang="ru-RU" sz="1400" b="1" dirty="0" smtClean="0"/>
              <a:t>ПРЕИМУЩЕСТВА ПРЕДОСТАВЛЯЮТСЯ СЛЕДУЮЩИМ ОРГАНИЗАЦИЯМ:</a:t>
            </a:r>
          </a:p>
          <a:p>
            <a:pPr algn="just">
              <a:buFont typeface="Arial" pitchFamily="34" charset="0"/>
              <a:buChar char="•"/>
            </a:pPr>
            <a:r>
              <a:rPr lang="ru-RU" sz="1400" dirty="0" smtClean="0"/>
              <a:t>  </a:t>
            </a:r>
            <a:r>
              <a:rPr lang="ru-RU" sz="1400" b="1" dirty="0" smtClean="0"/>
              <a:t>общероссийские общественные организации инвалидов (в том числе созданные как союзы общественных организаций инвалидов), среди членов которых инвалиды и их законные представители составляют не менее чем 80%, </a:t>
            </a:r>
          </a:p>
          <a:p>
            <a:pPr algn="just">
              <a:buFont typeface="Arial" pitchFamily="34" charset="0"/>
              <a:buChar char="•"/>
            </a:pPr>
            <a:r>
              <a:rPr lang="ru-RU" sz="1400" dirty="0" smtClean="0"/>
              <a:t> организации, уставный (складочный) капитал которых полностью состоит из вкладов общероссийских общественных организаций инвалидов и среднесписочная численность инвалидов в которых по отношению к другим работникам составляет не менее чем 50%, а доля оплаты труда инвалидов в фонде оплаты труда - не менее чем 25%. </a:t>
            </a:r>
          </a:p>
          <a:p>
            <a:pPr algn="just"/>
            <a:endParaRPr lang="ru-RU" sz="1400" dirty="0" smtClean="0"/>
          </a:p>
          <a:p>
            <a:pPr algn="just"/>
            <a:r>
              <a:rPr lang="ru-RU" sz="1400" b="1" dirty="0" smtClean="0"/>
              <a:t>Контракт с организацией инвалидов, признанной победителем </a:t>
            </a:r>
            <a:r>
              <a:rPr lang="ru-RU" sz="1400" dirty="0" smtClean="0"/>
              <a:t>определения поставщика (подрядчика, исполнителя), </a:t>
            </a:r>
            <a:r>
              <a:rPr lang="ru-RU" sz="1400" b="1" dirty="0" smtClean="0"/>
              <a:t>заключается по цене, предложенной этой организацией, увеличенной до 15% </a:t>
            </a:r>
            <a:r>
              <a:rPr lang="ru-RU" sz="1400" dirty="0" smtClean="0"/>
              <a:t>от такой цены, </a:t>
            </a:r>
            <a:r>
              <a:rPr lang="ru-RU" sz="1400" b="1" dirty="0" smtClean="0"/>
              <a:t>но не выше Н(М)Ц </a:t>
            </a:r>
            <a:r>
              <a:rPr lang="ru-RU" sz="1400" dirty="0" smtClean="0"/>
              <a:t>контракта, указанной в извещении об осуществлении закупки.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Пример.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Н(М)Ц контракта 120 тыс. руб.</a:t>
            </a:r>
          </a:p>
          <a:p>
            <a:pPr algn="just"/>
            <a:r>
              <a:rPr lang="ru-RU" sz="1400" i="1" dirty="0" smtClean="0"/>
              <a:t>Победитель аукциона предложил товар согласно Перечня  – </a:t>
            </a:r>
            <a:r>
              <a:rPr lang="ru-RU" sz="1400" b="1" i="1" dirty="0" smtClean="0"/>
              <a:t>100 тыс. руб.</a:t>
            </a:r>
          </a:p>
          <a:p>
            <a:pPr algn="just"/>
            <a:r>
              <a:rPr lang="ru-RU" sz="1400" i="1" dirty="0" smtClean="0"/>
              <a:t>С ним заключается контракт на сумму </a:t>
            </a:r>
            <a:r>
              <a:rPr lang="ru-RU" sz="1400" b="1" i="1" dirty="0" smtClean="0"/>
              <a:t>115 тыс. руб.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 smtClean="0"/>
          </a:p>
          <a:p>
            <a:pPr algn="just">
              <a:buFont typeface="Arial" pitchFamily="34" charset="0"/>
              <a:buChar char="•"/>
            </a:pPr>
            <a:endParaRPr lang="ru-RU" sz="1400" dirty="0" smtClean="0"/>
          </a:p>
          <a:p>
            <a:pPr algn="just">
              <a:buFont typeface="Arial" pitchFamily="34" charset="0"/>
              <a:buChar char="•"/>
            </a:pPr>
            <a:endParaRPr lang="ru-RU" sz="1600" dirty="0" smtClean="0"/>
          </a:p>
          <a:p>
            <a:pPr algn="just"/>
            <a:endParaRPr lang="ru-RU" sz="1600" dirty="0"/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-7143115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257094" tIns="107916" rIns="257094" bIns="10791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общероссийские общественные организации инвалидов (в том числе созданные как союзы общественных организаций инвалидов), среди членов которых инвалиды и их законные представители составляют не менее чем восемьдесят процентов, и на организации, уставный (складочный) капитал которых полностью состоит из вкладов общероссийских общественных организаций инвалидов и среднесписочная численность инвалидов в которых по отношению к другим работникам составляет не менее чем пятьдесят процентов, а доля оплаты труда инвалидов в фонде оплаты труда - не менее чем двадцать пять процентов.</a:t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http://www.consultant.ru/document/cons_doc_LAW_173623/?frame=2#p632</a:t>
            </a: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© КонсультантПлюс, 1992-2015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357166"/>
            <a:ext cx="67866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ВАЖНО!!!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Наиболее часто возникающие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вопросы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1071801"/>
            <a:ext cx="7429552" cy="5309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ru-RU" sz="1200" dirty="0" smtClean="0"/>
          </a:p>
          <a:p>
            <a:pPr lvl="1"/>
            <a:r>
              <a:rPr lang="ru-RU" sz="1200" dirty="0" smtClean="0">
                <a:solidFill>
                  <a:srgbClr val="FF0000"/>
                </a:solidFill>
              </a:rPr>
              <a:t>Письмо Министерства экономического развития РФ от 30 сентября 2014г. №Д28И-1889 «О направлении ответов на поступившие вопросы».</a:t>
            </a:r>
          </a:p>
          <a:p>
            <a:r>
              <a:rPr lang="ru-RU" sz="1200" b="1" dirty="0" smtClean="0"/>
              <a:t>Вопрос:</a:t>
            </a:r>
          </a:p>
          <a:p>
            <a:pPr lvl="0"/>
            <a:r>
              <a:rPr lang="ru-RU" sz="1200" b="1" dirty="0" smtClean="0"/>
              <a:t>Если п</a:t>
            </a:r>
            <a:r>
              <a:rPr lang="ru-RU" sz="1200" u="sng" dirty="0" smtClean="0"/>
              <a:t>ри Закупке товаров один в</a:t>
            </a:r>
            <a:r>
              <a:rPr lang="ru-RU" sz="1200" b="1" dirty="0" smtClean="0"/>
              <a:t>ид из </a:t>
            </a:r>
            <a:r>
              <a:rPr lang="ru-RU" sz="1200" u="sng" dirty="0" smtClean="0"/>
              <a:t>перечня закуп</a:t>
            </a:r>
            <a:r>
              <a:rPr lang="ru-RU" sz="1200" b="1" dirty="0" smtClean="0"/>
              <a:t>ки входит «Перечень товаров, при покупке которого заказчик обязан  установить преимущества для организации инвалидов или орг.УИС, а остальных товаров из закупки нет в данном перечне, заказчик все равно обязан установить данное преимущество или заказчик обязан исключить из закупки данный товар.</a:t>
            </a:r>
          </a:p>
          <a:p>
            <a:r>
              <a:rPr lang="ru-RU" sz="1200" dirty="0" smtClean="0"/>
              <a:t>Ответ:</a:t>
            </a:r>
          </a:p>
          <a:p>
            <a:r>
              <a:rPr lang="ru-RU" sz="1100" dirty="0" smtClean="0"/>
              <a:t>Согласно части 3 статьи 29 Закона № 44-ФЗ при определении(подрядчиков, исполнителей), за исключением случая, если закупки осуществляются у единственного поставщика (подрядчика, исполнителя), заказчик обязан предоставлять преимущества организациям инвалидов в отношении предлагаемой ими цены контракта в размере до пятнадцати процентов в соответствии с утвержденными Правительством Российской Федерации перечнями товаров, работ, услуг. </a:t>
            </a:r>
          </a:p>
          <a:p>
            <a:r>
              <a:rPr lang="ru-RU" sz="1100" dirty="0" smtClean="0"/>
              <a:t>          Очевидно, что для реализации порядка предоставления преимуществ организациям инвалидов </a:t>
            </a:r>
            <a:r>
              <a:rPr lang="ru-RU" sz="1100" b="1" dirty="0" smtClean="0"/>
              <a:t>необходимо, чтобы объект закупки, сформированный заказчиком в рамках одной процедуры закупки, состоял ТОЛЬКО из товаров, включенных в Перечень</a:t>
            </a:r>
            <a:r>
              <a:rPr lang="ru-RU" sz="1100" dirty="0" smtClean="0"/>
              <a:t>. В противном случае предоставлялись бы преимущества организациям инвалидов в отношении товаров </a:t>
            </a:r>
            <a:r>
              <a:rPr lang="ru-RU" sz="1100" u="sng" dirty="0" smtClean="0"/>
              <a:t>не включенных в П</a:t>
            </a:r>
            <a:r>
              <a:rPr lang="ru-RU" sz="1100" dirty="0" smtClean="0"/>
              <a:t>еречень, что статьям 28,29 Закона № 44-ФЗ не </a:t>
            </a:r>
            <a:r>
              <a:rPr lang="en-US" sz="1100" dirty="0" smtClean="0"/>
              <a:t> </a:t>
            </a:r>
            <a:r>
              <a:rPr lang="ru-RU" sz="1100" u="sng" dirty="0" smtClean="0"/>
              <a:t>соответствует</a:t>
            </a:r>
            <a:r>
              <a:rPr lang="ru-RU" sz="1100" dirty="0" smtClean="0"/>
              <a:t>. Таким образом, </a:t>
            </a:r>
            <a:r>
              <a:rPr lang="ru-RU" sz="1100" b="1" dirty="0" smtClean="0"/>
              <a:t>в случае, если заказчик Включил в объект закупки товары, включенные в Перечень, и товары, не включенные в перечень</a:t>
            </a:r>
            <a:r>
              <a:rPr lang="ru-RU" sz="1100" dirty="0" smtClean="0"/>
              <a:t>, то заказчик </a:t>
            </a:r>
            <a:r>
              <a:rPr lang="ru-RU" sz="1100" b="1" dirty="0" smtClean="0"/>
              <a:t>не вправе в извещения </a:t>
            </a:r>
            <a:r>
              <a:rPr lang="ru-RU" sz="1100" dirty="0" smtClean="0"/>
              <a:t>об осуществлении закупок </a:t>
            </a:r>
            <a:r>
              <a:rPr lang="ru-RU" sz="1100" b="1" dirty="0" smtClean="0"/>
              <a:t>устанавливать преимущества </a:t>
            </a:r>
            <a:r>
              <a:rPr lang="ru-RU" sz="1100" dirty="0" smtClean="0"/>
              <a:t>организациям инвалидов, УИС в отношении предлагаемой ими цены контракта.</a:t>
            </a:r>
          </a:p>
          <a:p>
            <a:pPr algn="just"/>
            <a:r>
              <a:rPr lang="ru-RU" sz="1100" dirty="0" smtClean="0"/>
              <a:t>           Вместе с тем в целях надлежащей реализации статьям 28,29 Закона 44-ФЗ и обеспечения мер государственной поддержки организациям инвалидов </a:t>
            </a:r>
            <a:r>
              <a:rPr lang="ru-RU" sz="1100" b="1" dirty="0" smtClean="0"/>
              <a:t>заказчики обязаны формировать объекты закупки, выделяя в отдельные процедуры закупки или лоты товары, включенные в Перечень, и устанавливать в извещениях об осуществлении закупок преимущества организациям инвалидов, УИС в отношении предлагаемой ими цены контракта. </a:t>
            </a:r>
            <a:r>
              <a:rPr lang="ru-RU" sz="1100" dirty="0" smtClean="0"/>
              <a:t>В случае если заказчик включил в объект закупки товары, включенные в Перечень, и товары, не включенные в Перечень, то такие действия заказчика нарушают права организаций инвалидов, УИС приводят к необоснованному ограничению числа участников закупок, что противоречит принципу обеспечения конкуренции (часть 2 статьи 8 Закона № 44-ФЗ).</a:t>
            </a:r>
            <a:endParaRPr lang="ru-RU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2910" y="500042"/>
            <a:ext cx="67151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4) Статьей 30. Участие субъектов малого предпринимательства, социально ориентированных некоммерческих организаций в закупках</a:t>
            </a:r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-7143115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257094" tIns="107916" rIns="257094" bIns="10791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Заказчики обязаны осуществлять закупки у субъектов малого предпринимательства, социально ориентированных некоммерческих организаций в объеме не менее чем пятнадцать процентов совокупного годового объема закупок</a:t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http://www.consultant.ru/document/cons_doc_LAW_173623/?frame=2#p632</a:t>
            </a: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© КонсультантПлюс, 1992-2015</a:t>
            </a: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-7143115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257094" tIns="107916" rIns="257094" bIns="10791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Заказчики обязаны осуществлять закупки у субъектов малого предпринимательства, социально ориентированных некоммерческих организаций в объеме не менее чем пятнадцать процентов совокупного годового объема закупок</a:t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http://www.consultant.ru/document/cons_doc_LAW_173623/?frame=2#p632</a:t>
            </a: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© КонсультантПлюс, 1992-2015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-7143115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257094" tIns="107916" rIns="257094" bIns="10791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Заказчики обязаны осуществлять закупки у субъектов малого предпринимательства, социально ориентированных некоммерческих организаций в объеме не менее чем пятнадцать процентов совокупного годового объема закупок</a:t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http://www.consultant.ru/document/cons_doc_LAW_173623/?frame=2#p632</a:t>
            </a: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© КонсультантПлюс, 1992-2015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-7143115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257094" tIns="107916" rIns="257094" bIns="10791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Заказчики обязаны осуществлять закупки у субъектов малого предпринимательства, социально ориентированных некоммерческих организаций в объеме не менее чем пятнадцать процентов совокупного годового объема закупок</a:t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http://www.consultant.ru/document/cons_doc_LAW_173623/?frame=2#p632</a:t>
            </a: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© КонсультантПлюс, 1992-2015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85786" y="1643050"/>
            <a:ext cx="657229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Заказчики обязаны осуществлять закупки у субъектов малого предпринимательства, социально ориентированных некоммерческих организаций в объеме не менее чем пятнадцать процентов совокупного годового объема закупок путем:</a:t>
            </a:r>
          </a:p>
          <a:p>
            <a:endParaRPr lang="ru-RU" sz="1400" dirty="0" smtClean="0"/>
          </a:p>
          <a:p>
            <a:r>
              <a:rPr lang="ru-RU" sz="1400" dirty="0" smtClean="0"/>
              <a:t>1. проведения открытых конкурсов, конкурсов с ограниченным участием, двухэтапных конкурсов, электронных аукционов, запросов котировок, запросов предложений, в которых участниками закупок являются только субъекты малого предпринимательства, социально ориентированные некоммерческие организации. При этом начальная (максимальная) цена контракта не должна превышать двадцать миллионов рублей.</a:t>
            </a:r>
          </a:p>
          <a:p>
            <a:endParaRPr lang="ru-RU" sz="1400" dirty="0" smtClean="0"/>
          </a:p>
          <a:p>
            <a:r>
              <a:rPr lang="ru-RU" sz="1400" dirty="0" smtClean="0"/>
              <a:t>2. установления в извещении об осуществлении закупки требования к поставщику (подрядчику, исполнителю), не являющемуся субъектом малого предпринимательства или социально ориентированной некоммерческой организацией, о привлечении к исполнению контракта субподрядчиков, соисполнителей из числа субъектов малого предпринимательства, социально ориентированных некоммерческих организаций.</a:t>
            </a:r>
          </a:p>
          <a:p>
            <a:endParaRPr lang="ru-RU" sz="1400" dirty="0" smtClean="0"/>
          </a:p>
          <a:p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 smtClean="0"/>
          </a:p>
          <a:p>
            <a:endParaRPr lang="ru-RU" sz="1400" dirty="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-7143115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257094" tIns="107916" rIns="257094" bIns="10791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1) проведения открытых конкурсов, конкурсов с ограниченным участием, двухэтапных конкурсов, электронных аукционов, запросов котировок, запросов предложений, в которых участниками закупок являются только субъекты малого предпринимательства, социально ориентированные некоммерческие организации. При этом начальная (максимальная) цена контракта не должна превышать двадцать миллионов рубле</a:t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http://www.consultant.ru/document/cons_doc_LAW_173623/?frame=2#p632</a:t>
            </a: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© КонсультантПлюс, 1992-2015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142852"/>
            <a:ext cx="70009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5)Постановлением Правительства Российской Федерации от 14 июля 2014 г. N 656 г. Москва "Об установлении запрета на допуск отдельных видов товаров машиностроения, происходящих из иностранных государств, для целей осуществления закупок для обеспечения государственных и муниципальных нужд»</a:t>
            </a: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14282" y="1785926"/>
            <a:ext cx="835824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Государство не будет закупать иностранные машины.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Установлен запрет на допуск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государственным и муниципальным закупкам отдельных товаров машиностроения, происходящих из иностранных государств. В некоторых случаях это не касается  Республики Белоруссии, Республики и Казахстана.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	В частности, речь идет о следующих товарах: легковые, грузовые и пожарные автомобили, машины аварийно-технической службы, автоцистерны, бульдозеры, дорожные катки, экскаваторы, автобетононасосы, трамвайные вагоны, троллейбусы,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автолесовозы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	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Запрет не распространяется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закупки товаров дипломатическими представительствами и консульскими учреждениями России, а также представительствами нашей страны при международных (межгосударственных, межправительственных) организациях для обеспечения их деятельности на территории иностранного государства.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Постановление вступает в силу со дня его официального опубликования. В отношении трамвайных вагонов оно применяется с 1 января 2015 г.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85786" y="357166"/>
            <a:ext cx="65722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6) Постановление Правительства РФ от 05.02.2015 №102 « Об установлении ограничения допуска отдельных видов медицинских изделий, происходящих  из иностранных государств, для целей осуществления закупок для обеспечения государственных и муниципальных нужд»</a:t>
            </a: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214282" y="1857364"/>
            <a:ext cx="8429684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Какие импортные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медизделия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 получится закупить для нужд государства?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ЗАПРЕЩЕНО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закупать для государственных и муниципальных нужд отдельные виды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медизделий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происходящих из иностранных государств, кроме Армении, Белоруссии и Казахстана.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	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частности, речь идет о медицинской одежде, наборах некоторых реагентов, о полимерных контейнерах для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биопроб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гамма-камерах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электрокардиографах. Это также хирургические иглы, зубные твердосплавные боры, микрохирургические пинцеты, </a:t>
            </a:r>
            <a:r>
              <a:rPr lang="ru-RU" sz="1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шприцы-инъекторы</a:t>
            </a: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медицинские многоразового и одноразового использования с инъекционными иглами и </a:t>
            </a:r>
            <a:r>
              <a:rPr lang="ru-RU" sz="140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без них, </a:t>
            </a: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индивидуальные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глюкометры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др.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	Все заявки, содержащие предложения о поставке импортных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медизделий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будут отклоняться при следующем условии. На участие в определении поставщика подано не менее 2 заявок, удовлетворяющих требованиям документации о закупке и содержащих предложения о поставке одного или нескольких видов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медизделий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которые включены в перечень и страной происхождения которых является Россия, Армения, Белоруссия или Казахстан. При этом такие заявки не должны содержать предложений о поставке одного и того же вида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медизделия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одного производителя.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Пример 1.  На аукцион подано 3 заявки. Две заявки  РОССИЙСКОГО ПРОИЗХОЖДЕНИЯ удовлетворяют требованиям документации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Но содержат предложения по поставке товара  «Одежда медицинская» от одного и того же производителя ООО «Имплозия». И Одна заявка от иностранного товаропроизводителя. – отклонять заявки не будем.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Пример 2. </a:t>
            </a:r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На аукцион подано 3 заявки. Две заявки РОССИЙСКОГО ПРОИЗХОЖДЕНИЯ удовлетворяют требованиям документации и не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содержат предложения по поставке товара «Одежда медицинская» от одного и того же производителя. И Одна заявка от иностранного товаропроизводителя– необходимо отклонить заявку иностранного производителя.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9540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357166"/>
            <a:ext cx="778674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Федеральный закон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44-ФЗ устанавливает обязанность Заказчика указывать в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извещении об осуществлении закупки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информацию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 ограничении участия в определении поставщика (подрядчика, исполнителя)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Это определено ч. 2 ст. 27 и  ст. 42 Федерального закона №44-ФЗ.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    В соответствии с ч.2 ст.27 Закона №44-ФЗ в случае, если заказчиком принято решение об ограничении участия в определении поставщика (подрядчика, исполнителя),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информация о таком ограничении с обоснованием его причин должна быть указана в извещении об осуществлении закупки.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Как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следует из ст. 42 Закона №44-ФЗ, в извещении об осуществлении закупки должна содержаться информация об ограничении участия в определении поставщика (подрядчика, исполнителя) установленном в соответствии с Законом 44-ФЗ.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285728"/>
            <a:ext cx="7215238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 ПРЕИМУЩЕСТВАМ ПРИ ОПРЕДЕЛЕНИИ ПОСТАВЩИКА (ПОДРЯДЧИКА, ИСПОЛНИТЕЛЯ), ОТНОСЯТСЯ ПРЕИМУЩЕСТВА ПРЕДУСМОТРЕННЫЕ:</a:t>
            </a:r>
          </a:p>
          <a:p>
            <a:pPr marL="342900" indent="-342900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1) Статей 14. «Применение национального режима при осуществлении закупок»</a:t>
            </a:r>
          </a:p>
          <a:p>
            <a:pPr marL="342900" indent="-342900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(Приказ Министерства экономического развития РФ от 25.03.2014 г. № 155 «Об условиях допуска товаров, работ, услуг для обеспечения государственных и муниципальных нужд»)</a:t>
            </a:r>
          </a:p>
          <a:p>
            <a:pPr marL="342900" indent="-342900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2) Статьей 28 « Участие учреждений и предприятий уголовно- исполнительной системы в закупках»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( Постановление Правительства Российской Федерации от 14.07.2014г. №649 «О порядке предоставления предприятиям уголовно-исполнительной системы преимуществ в отношении предлагаемой ими цены контракта»,  Постановление Правительства Российской Федерации от 26.12.2013г. №1292 «Об утверждении перечня товаров(работ, услуг), производимых (выполняемых, оказываемых) учреждениями и предприятиями уголовно-исполнительной системы, закупка которых может осуществляться заказчиком у единственного поставщика (подрядчика, исполнителя).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3) Статьей 29. Участие организаций инвалидов в закупках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(Постановление Правительства РФ 341 от 15.04.2014г. «О предоставлении преимуществ организациям инвалидов при определении поставщика(подрядчика, исполнителя) в отношении предлагаемой ими цены контракта.)</a:t>
            </a:r>
          </a:p>
          <a:p>
            <a:pPr marL="342900" indent="-342900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500042"/>
            <a:ext cx="700092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 ОГРАНИЧЕНИЯМ ПРИ ОПРЕДЕЛЕНИИ ПОСТАВЩИКА (ПОДРЯДЧИКА, ИСПОЛНИТЕЛЯ), ОТНОСЯТСЯ ОГРАНИЧЕНИЯ ПРЕДУСМОТРЕННЫЕ:</a:t>
            </a:r>
          </a:p>
          <a:p>
            <a:pPr marL="342900" indent="-342900" algn="just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4) Статьей 30. Участие субъектов малого предпринимательства, социально ориентированных некоммерческих организаций в закупках.</a:t>
            </a:r>
          </a:p>
          <a:p>
            <a:pPr marL="342900" indent="-342900"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5) Постановлением Правительства Российской Федерации от 14 июля 2014 г. N 656 г. Москва "Об установлении запрета на допуск отдельных видов товаров машиностроения, происходящих из иностранных государств, для целей осуществления закупок для обеспечения государственных и муниципальных нужд».</a:t>
            </a:r>
          </a:p>
          <a:p>
            <a:pPr marL="342900" indent="-342900"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6) Постановлением Правительства РФ от 05.02.2015 №102 « Об установлении ограничения допуска отдельных видов медицинских изделий, происходящих  из иностранных государств, для целей осуществления закупок для обеспечения государственных и муниципальных нужд».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"/>
          <p:cNvSpPr>
            <a:spLocks noChangeArrowheads="1"/>
          </p:cNvSpPr>
          <p:nvPr/>
        </p:nvSpPr>
        <p:spPr bwMode="auto">
          <a:xfrm>
            <a:off x="0" y="404664"/>
            <a:ext cx="8028384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Статья 14 Применение национального режима при осуществлении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закупок.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Преференции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механизм повышения конкурентоспособности отдельных категорий товаров, работ, услуг на уровне государственного регулирования. </a:t>
            </a:r>
          </a:p>
          <a:p>
            <a:pPr algn="ctr" fontAlgn="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механизм заложен в статье 14 Закона о контрактной системе.</a:t>
            </a:r>
          </a:p>
          <a:p>
            <a:pPr fontAlgn="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Минюстом зарегистрирован приказ Минэкономразвития от 25 марта 2014 года №155 "Об условиях допуска товаров, происходящих из иностранных государств, для целей осуществления закупок товаров, работ, услуг для обеспечения государственных и муниципальных нужд". (действует до 31.12.2015г.)</a:t>
            </a:r>
          </a:p>
          <a:p>
            <a:pPr algn="just" fontAlgn="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Приказ применяется ко всем способам закупок, за исключением закупок у единственного поставщика. </a:t>
            </a:r>
          </a:p>
          <a:p>
            <a:pPr fontAlgn="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	Более выгодные условия закупок (применение 15%-го понижающего коэффициента к цене) получили товары, работы услуги, место происхождения которых страны таможенного союза: Россия, Белоруссия, Казахстан. Установлен перечень товарных групп, к которым применяются эти правила. Сформулированы требования по формированию закупочной документации по этим товарным группам.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57224" y="642918"/>
            <a:ext cx="721523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Для целей реализации настоящего приказа рекомендуется устанавливать в документации о закупке:</a:t>
            </a:r>
          </a:p>
          <a:p>
            <a:endParaRPr lang="ru-RU" b="1" dirty="0" smtClean="0"/>
          </a:p>
          <a:p>
            <a:r>
              <a:rPr lang="ru-RU" dirty="0" smtClean="0"/>
              <a:t>- требование об указании (декларировании) участником конкурса, аукциона или запроса предложений в заявке на участие в конкурсе, аукционе или запросе предложений, окончательном предложении страны происхождения поставляемого товара;</a:t>
            </a:r>
          </a:p>
          <a:p>
            <a:endParaRPr lang="ru-RU" dirty="0" smtClean="0"/>
          </a:p>
          <a:p>
            <a:r>
              <a:rPr lang="ru-RU" dirty="0" smtClean="0"/>
              <a:t>- требование об указании в заявке на участие в конкурсе, запросе предложений, окончательном предложении цены за единицу товара по каждой предлагаемой участником закупки позиции;</a:t>
            </a:r>
          </a:p>
          <a:p>
            <a:endParaRPr lang="ru-RU" dirty="0" smtClean="0"/>
          </a:p>
          <a:p>
            <a:r>
              <a:rPr lang="ru-RU" dirty="0" smtClean="0"/>
              <a:t>- положение о том, что ответственность за достоверность сведений о стране происхождения товара, указанного в заявке на участие в конкурсе, аукционе, запросе предложений, окончательном предложении несет участник закупки.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1214422"/>
            <a:ext cx="771530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СЛУЧАЕ ЕСЛИ ПОБЕДИТЕЛЕМ АУКЦИОНА В ЗАЯВКЕ НА УЧАСТИЕ В АУКЦИОНЕ НЕ ПРОДЕКЛАРИРОВАНО СООТНОШЕНИЕ ДОЛЕЙ товаров российского (белорусского и (или) казахстанского) и иностранного происхождения,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то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указанная доля товаров исчисляется по цене за единицу товара, полученной при обосновании начальной (максимальной) цены контракта.</a:t>
            </a:r>
            <a:endParaRPr lang="ru-RU" sz="28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2844" y="0"/>
            <a:ext cx="7929618" cy="6955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b="1" u="sng" dirty="0" smtClean="0"/>
          </a:p>
          <a:p>
            <a:pPr algn="ctr"/>
            <a:r>
              <a:rPr lang="ru-RU" sz="2400" b="1" u="sng" dirty="0" smtClean="0">
                <a:solidFill>
                  <a:srgbClr val="FF0000"/>
                </a:solidFill>
              </a:rPr>
              <a:t>ПРИ ПРЕДОСТАВЛЕНИИ ПРЕФЕРЕНЦИЙ</a:t>
            </a:r>
          </a:p>
          <a:p>
            <a:pPr algn="ctr"/>
            <a:r>
              <a:rPr lang="ru-RU" b="1" u="sng" dirty="0" smtClean="0"/>
              <a:t>Порядок РАССМОТРЕНИЯ ЗАЯВОК при </a:t>
            </a:r>
            <a:r>
              <a:rPr lang="ru-RU" b="1" u="sng" dirty="0" err="1" smtClean="0"/>
              <a:t>осуществлени</a:t>
            </a:r>
            <a:r>
              <a:rPr lang="ru-RU" b="1" u="sng" dirty="0" smtClean="0"/>
              <a:t> закупок путем проведения конкурсов, запроса предложений</a:t>
            </a:r>
            <a:endParaRPr lang="ru-RU" b="1" u="sng" dirty="0" smtClean="0">
              <a:solidFill>
                <a:schemeClr val="dk1"/>
              </a:solidFill>
            </a:endParaRPr>
          </a:p>
          <a:p>
            <a:r>
              <a:rPr lang="ru-RU" sz="1600" dirty="0" smtClean="0">
                <a:solidFill>
                  <a:srgbClr val="FF0000"/>
                </a:solidFill>
              </a:rPr>
              <a:t>П. 4. , п. 5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приказа Минэкономразвития от 25 марта 2014 года №155 "Об условиях допуска товаров, происходящих из иностранных государств, для целей осуществления закупок товаров, работ, услуг для обеспечения государственных и муниципальных нужд". </a:t>
            </a:r>
            <a:endParaRPr lang="ru-RU" sz="1600" b="1" dirty="0" smtClean="0">
              <a:solidFill>
                <a:srgbClr val="FF0000"/>
              </a:solidFill>
            </a:endParaRPr>
          </a:p>
          <a:p>
            <a:r>
              <a:rPr lang="ru-RU" sz="1600" dirty="0" smtClean="0"/>
              <a:t>	Рассмотрение и оценка заявок на участие в конкурсе, запросе предложений которые содержат предложения о поставке товаров, указанных в </a:t>
            </a:r>
            <a:r>
              <a:rPr lang="ru-RU" sz="1600" dirty="0" smtClean="0">
                <a:hlinkClick r:id="" action="ppaction://hlinkfile"/>
              </a:rPr>
              <a:t>пункте 1</a:t>
            </a:r>
            <a:r>
              <a:rPr lang="ru-RU" sz="1600" dirty="0" smtClean="0"/>
              <a:t> настоящего приказа, российского, белорусского и (или) казахстанского происхождения, по критерию "цена контракта" производятся с применением к предложенной в указанных заявках цене контракта понижающего 15-процентного коэффициента.</a:t>
            </a:r>
          </a:p>
          <a:p>
            <a:r>
              <a:rPr lang="ru-RU" sz="1600" dirty="0" smtClean="0"/>
              <a:t>	Контракт заключается по цене контракта, предложенной участником конкурса в заявке на участие в конкурсе.</a:t>
            </a:r>
          </a:p>
          <a:p>
            <a:r>
              <a:rPr lang="ru-RU" sz="1600" b="1" dirty="0" smtClean="0"/>
              <a:t>Пример:</a:t>
            </a:r>
          </a:p>
          <a:p>
            <a:r>
              <a:rPr lang="ru-RU" sz="1600" i="1" dirty="0" smtClean="0"/>
              <a:t>1-ый участник предложил товар из иностранного государства цена -90 тыс. руб.</a:t>
            </a:r>
          </a:p>
          <a:p>
            <a:r>
              <a:rPr lang="ru-RU" sz="1600" i="1" dirty="0" smtClean="0"/>
              <a:t>2-ый участник предложил товар российского, белорусского, казахстанского производства цена -100 тыс. руб.</a:t>
            </a:r>
          </a:p>
          <a:p>
            <a:r>
              <a:rPr lang="ru-RU" sz="1600" i="1" dirty="0" smtClean="0">
                <a:solidFill>
                  <a:srgbClr val="FF0000"/>
                </a:solidFill>
              </a:rPr>
              <a:t>Комиссия при оценке заявок снижает цену в заявке №2 на 15 %, </a:t>
            </a:r>
            <a:r>
              <a:rPr lang="ru-RU" sz="1600" i="1" dirty="0" smtClean="0"/>
              <a:t>таким образом цена второго участника составит 85 тыс. руб. Соответственно по цене он победитель.</a:t>
            </a:r>
          </a:p>
          <a:p>
            <a:r>
              <a:rPr lang="ru-RU" sz="1600" i="1" dirty="0" smtClean="0">
                <a:solidFill>
                  <a:srgbClr val="FF0000"/>
                </a:solidFill>
              </a:rPr>
              <a:t>Однако контракт заключается с ним по цене 100 тыс. руб. (цена предложенная в заявке).</a:t>
            </a:r>
          </a:p>
          <a:p>
            <a:pPr algn="ctr"/>
            <a:endParaRPr lang="ru-RU" sz="1600" b="1" u="sng" dirty="0" smtClean="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571480"/>
            <a:ext cx="74295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ВАЖНО!!!</a:t>
            </a:r>
          </a:p>
          <a:p>
            <a:pPr algn="ctr"/>
            <a:endParaRPr lang="ru-RU" dirty="0" smtClean="0">
              <a:solidFill>
                <a:srgbClr val="FF0000"/>
              </a:solidFill>
            </a:endParaRPr>
          </a:p>
          <a:p>
            <a:pPr algn="ctr"/>
            <a:endParaRPr lang="ru-RU" dirty="0" smtClean="0">
              <a:solidFill>
                <a:srgbClr val="FF0000"/>
              </a:solidFill>
            </a:endParaRPr>
          </a:p>
          <a:p>
            <a:pPr algn="just"/>
            <a:r>
              <a:rPr lang="ru-RU" b="1" dirty="0" smtClean="0"/>
              <a:t>В случае если </a:t>
            </a:r>
            <a:r>
              <a:rPr lang="ru-RU" b="1" u="sng" dirty="0" smtClean="0">
                <a:solidFill>
                  <a:srgbClr val="FF0000"/>
                </a:solidFill>
              </a:rPr>
              <a:t>НЕСКОЛЬКИМИ УЧАСТНИКАМИ</a:t>
            </a:r>
            <a:r>
              <a:rPr lang="ru-RU" b="1" u="sng" dirty="0" smtClean="0"/>
              <a:t> </a:t>
            </a:r>
            <a:r>
              <a:rPr lang="ru-RU" b="1" dirty="0" smtClean="0"/>
              <a:t>конкурса, участниками запроса предложений </a:t>
            </a:r>
            <a:r>
              <a:rPr lang="ru-RU" b="1" u="sng" dirty="0" smtClean="0">
                <a:solidFill>
                  <a:srgbClr val="FF0000"/>
                </a:solidFill>
              </a:rPr>
              <a:t>ПРЕДСТАВЛЕНЫ ОДИНАКОВЫЕ УСЛОВИЯ ИСПОЛНЕНИЯ КОНТРАКТА С УЧЕТОМ ПРЕДОСТАВЛЕНИЯ ПРЕФЕРЕНЦИИ</a:t>
            </a:r>
            <a:r>
              <a:rPr lang="ru-RU" b="1" dirty="0" smtClean="0">
                <a:solidFill>
                  <a:srgbClr val="FF0000"/>
                </a:solidFill>
              </a:rPr>
              <a:t>, </a:t>
            </a:r>
            <a:r>
              <a:rPr lang="ru-RU" b="1" dirty="0" smtClean="0"/>
              <a:t>контракт заключается с участником конкурса, участником запроса предложений, имеющим право на предоставление преференции.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1100</TotalTime>
  <Words>1747</Words>
  <Application>Microsoft Office PowerPoint</Application>
  <PresentationFormat>Экран (4:3)</PresentationFormat>
  <Paragraphs>134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Изящная</vt:lpstr>
      <vt:lpstr>Преимущества и ограничения в определении поставщика, подрядчика, исполнителя  при осуществлении закупок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MunZakaz</cp:lastModifiedBy>
  <cp:revision>94</cp:revision>
  <dcterms:created xsi:type="dcterms:W3CDTF">2014-04-06T12:49:24Z</dcterms:created>
  <dcterms:modified xsi:type="dcterms:W3CDTF">2015-03-05T10:33:47Z</dcterms:modified>
</cp:coreProperties>
</file>