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charts/chart13.xml" ContentType="application/vnd.openxmlformats-officedocument.drawingml.chart+xml"/>
  <Override PartName="/ppt/charts/chart15.xml" ContentType="application/vnd.openxmlformats-officedocument.drawingml.chart+xml"/>
  <Override PartName="/ppt/drawings/drawing17.xml" ContentType="application/vnd.openxmlformats-officedocument.drawingml.chartshapes+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drawings/drawing15.xml" ContentType="application/vnd.openxmlformats-officedocument.drawingml.chartshapes+xml"/>
  <Override PartName="/ppt/charts/chart7.xml" ContentType="application/vnd.openxmlformats-officedocument.drawingml.chart+xml"/>
  <Override PartName="/ppt/drawings/drawing9.xml" ContentType="application/vnd.openxmlformats-officedocument.drawingml.chartshapes+xml"/>
  <Override PartName="/ppt/drawings/drawing13.xml" ContentType="application/vnd.openxmlformats-officedocument.drawingml.chartshapes+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rawings/drawing7.xml" ContentType="application/vnd.openxmlformats-officedocument.drawingml.chartshapes+xml"/>
  <Override PartName="/ppt/drawings/drawing8.xml" ContentType="application/vnd.openxmlformats-officedocument.drawingml.chartshapes+xml"/>
  <Override PartName="/ppt/drawings/drawing11.xml" ContentType="application/vnd.openxmlformats-officedocument.drawingml.chartshapes+xml"/>
  <Override PartName="/ppt/drawings/drawing12.xml" ContentType="application/vnd.openxmlformats-officedocument.drawingml.chartshap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5.xml" ContentType="application/vnd.openxmlformats-officedocument.drawingml.chartshapes+xml"/>
  <Override PartName="/ppt/drawings/drawing6.xml" ContentType="application/vnd.openxmlformats-officedocument.drawingml.chartshapes+xml"/>
  <Override PartName="/ppt/drawings/drawing10.xml" ContentType="application/vnd.openxmlformats-officedocument.drawingml.chartshape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charts/chart16.xml" ContentType="application/vnd.openxmlformats-officedocument.drawingml.char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drawings/drawing16.xml" ContentType="application/vnd.openxmlformats-officedocument.drawingml.chartshapes+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drawings/drawing14.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71" r:id="rId4"/>
    <p:sldId id="297" r:id="rId5"/>
    <p:sldId id="295" r:id="rId6"/>
    <p:sldId id="272" r:id="rId7"/>
    <p:sldId id="273" r:id="rId8"/>
    <p:sldId id="274" r:id="rId9"/>
    <p:sldId id="275" r:id="rId10"/>
    <p:sldId id="276" r:id="rId11"/>
    <p:sldId id="277" r:id="rId12"/>
    <p:sldId id="278" r:id="rId13"/>
    <p:sldId id="279" r:id="rId14"/>
    <p:sldId id="280" r:id="rId15"/>
    <p:sldId id="281" r:id="rId16"/>
    <p:sldId id="288" r:id="rId17"/>
    <p:sldId id="282" r:id="rId18"/>
    <p:sldId id="283" r:id="rId19"/>
    <p:sldId id="285" r:id="rId20"/>
    <p:sldId id="286" r:id="rId21"/>
    <p:sldId id="289" r:id="rId22"/>
    <p:sldId id="290" r:id="rId23"/>
    <p:sldId id="292" r:id="rId24"/>
    <p:sldId id="293" r:id="rId25"/>
    <p:sldId id="294" r:id="rId26"/>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2550" y="-10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Office_Excel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_____Microsoft_Office_Excel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_____Microsoft_Office_Excel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package" Target="../embeddings/_____Microsoft_Office_Excel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package" Target="../embeddings/_____Microsoft_Office_Excel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14.xml"/><Relationship Id="rId1" Type="http://schemas.openxmlformats.org/officeDocument/2006/relationships/package" Target="../embeddings/_____Microsoft_Office_Excel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15.xml"/><Relationship Id="rId1" Type="http://schemas.openxmlformats.org/officeDocument/2006/relationships/package" Target="../embeddings/_____Microsoft_Office_Excel15.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16.xml"/><Relationship Id="rId1" Type="http://schemas.openxmlformats.org/officeDocument/2006/relationships/package" Target="../embeddings/_____Microsoft_Office_Excel16.xlsx"/></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17.xml"/><Relationship Id="rId1" Type="http://schemas.openxmlformats.org/officeDocument/2006/relationships/package" Target="../embeddings/_____Microsoft_Office_Excel17.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_____Microsoft_Office_Excel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_____Microsoft_Office_Excel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_____Microsoft_Office_Excel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____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lang val="ru-RU"/>
  <c:style val="11"/>
  <c:chart>
    <c:view3D>
      <c:perspective val="30"/>
    </c:view3D>
    <c:plotArea>
      <c:layout>
        <c:manualLayout>
          <c:layoutTarget val="inner"/>
          <c:xMode val="edge"/>
          <c:yMode val="edge"/>
          <c:x val="7.8922130992311532E-2"/>
          <c:y val="3.9268941842471254E-2"/>
          <c:w val="0.92107786900768851"/>
          <c:h val="0.81202590301855382"/>
        </c:manualLayout>
      </c:layout>
      <c:bar3DChart>
        <c:barDir val="col"/>
        <c:grouping val="stacked"/>
        <c:ser>
          <c:idx val="0"/>
          <c:order val="0"/>
          <c:tx>
            <c:strRef>
              <c:f>Лист1!$B$1</c:f>
              <c:strCache>
                <c:ptCount val="1"/>
                <c:pt idx="0">
                  <c:v>Столбец1</c:v>
                </c:pt>
              </c:strCache>
            </c:strRef>
          </c:tx>
          <c:cat>
            <c:strRef>
              <c:f>Лист1!$A$2:$A$5</c:f>
              <c:strCache>
                <c:ptCount val="3"/>
                <c:pt idx="1">
                  <c:v>2013</c:v>
                </c:pt>
                <c:pt idx="2">
                  <c:v>2014 г.</c:v>
                </c:pt>
              </c:strCache>
            </c:strRef>
          </c:cat>
          <c:val>
            <c:numRef>
              <c:f>Лист1!$B$2:$B$5</c:f>
              <c:numCache>
                <c:formatCode>General</c:formatCode>
                <c:ptCount val="4"/>
                <c:pt idx="1">
                  <c:v>88</c:v>
                </c:pt>
                <c:pt idx="2">
                  <c:v>102</c:v>
                </c:pt>
              </c:numCache>
            </c:numRef>
          </c:val>
        </c:ser>
        <c:ser>
          <c:idx val="1"/>
          <c:order val="1"/>
          <c:tx>
            <c:strRef>
              <c:f>Лист1!$C$1</c:f>
              <c:strCache>
                <c:ptCount val="1"/>
                <c:pt idx="0">
                  <c:v>Столбец2</c:v>
                </c:pt>
              </c:strCache>
            </c:strRef>
          </c:tx>
          <c:cat>
            <c:strRef>
              <c:f>Лист1!$A$2:$A$5</c:f>
              <c:strCache>
                <c:ptCount val="3"/>
                <c:pt idx="1">
                  <c:v>2013</c:v>
                </c:pt>
                <c:pt idx="2">
                  <c:v>2014 г.</c:v>
                </c:pt>
              </c:strCache>
            </c:strRef>
          </c:cat>
          <c:val>
            <c:numRef>
              <c:f>Лист1!$C$2:$C$5</c:f>
              <c:numCache>
                <c:formatCode>General</c:formatCode>
                <c:ptCount val="4"/>
              </c:numCache>
            </c:numRef>
          </c:val>
        </c:ser>
        <c:ser>
          <c:idx val="2"/>
          <c:order val="2"/>
          <c:tx>
            <c:strRef>
              <c:f>Лист1!$D$1</c:f>
              <c:strCache>
                <c:ptCount val="1"/>
                <c:pt idx="0">
                  <c:v>Столбец3</c:v>
                </c:pt>
              </c:strCache>
            </c:strRef>
          </c:tx>
          <c:cat>
            <c:strRef>
              <c:f>Лист1!$A$2:$A$5</c:f>
              <c:strCache>
                <c:ptCount val="3"/>
                <c:pt idx="1">
                  <c:v>2013</c:v>
                </c:pt>
                <c:pt idx="2">
                  <c:v>2014 г.</c:v>
                </c:pt>
              </c:strCache>
            </c:strRef>
          </c:cat>
          <c:val>
            <c:numRef>
              <c:f>Лист1!$D$2:$D$5</c:f>
              <c:numCache>
                <c:formatCode>General</c:formatCode>
                <c:ptCount val="4"/>
              </c:numCache>
            </c:numRef>
          </c:val>
        </c:ser>
        <c:shape val="box"/>
        <c:axId val="76988800"/>
        <c:axId val="76990336"/>
        <c:axId val="0"/>
      </c:bar3DChart>
      <c:catAx>
        <c:axId val="76988800"/>
        <c:scaling>
          <c:orientation val="minMax"/>
        </c:scaling>
        <c:axPos val="b"/>
        <c:tickLblPos val="nextTo"/>
        <c:crossAx val="76990336"/>
        <c:crosses val="autoZero"/>
        <c:auto val="1"/>
        <c:lblAlgn val="ctr"/>
        <c:lblOffset val="100"/>
      </c:catAx>
      <c:valAx>
        <c:axId val="76990336"/>
        <c:scaling>
          <c:orientation val="minMax"/>
        </c:scaling>
        <c:axPos val="l"/>
        <c:majorGridlines/>
        <c:numFmt formatCode="General" sourceLinked="1"/>
        <c:tickLblPos val="nextTo"/>
        <c:crossAx val="76988800"/>
        <c:crosses val="autoZero"/>
        <c:crossBetween val="between"/>
      </c:valAx>
    </c:plotArea>
    <c:plotVisOnly val="1"/>
  </c:chart>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lang val="ru-RU"/>
  <c:style val="11"/>
  <c:chart>
    <c:view3D>
      <c:perspective val="30"/>
    </c:view3D>
    <c:plotArea>
      <c:layout/>
      <c:bar3DChart>
        <c:barDir val="col"/>
        <c:grouping val="stacked"/>
        <c:ser>
          <c:idx val="0"/>
          <c:order val="0"/>
          <c:tx>
            <c:strRef>
              <c:f>Лист1!$B$1</c:f>
              <c:strCache>
                <c:ptCount val="1"/>
                <c:pt idx="0">
                  <c:v>Столбец1</c:v>
                </c:pt>
              </c:strCache>
            </c:strRef>
          </c:tx>
          <c:cat>
            <c:strRef>
              <c:f>Лист1!$A$2:$A$5</c:f>
              <c:strCache>
                <c:ptCount val="3"/>
                <c:pt idx="0">
                  <c:v>2012</c:v>
                </c:pt>
                <c:pt idx="1">
                  <c:v>2013</c:v>
                </c:pt>
                <c:pt idx="2">
                  <c:v>2014 г.</c:v>
                </c:pt>
              </c:strCache>
            </c:strRef>
          </c:cat>
          <c:val>
            <c:numRef>
              <c:f>Лист1!$B$2:$B$5</c:f>
              <c:numCache>
                <c:formatCode>General</c:formatCode>
                <c:ptCount val="4"/>
                <c:pt idx="0">
                  <c:v>68</c:v>
                </c:pt>
                <c:pt idx="1">
                  <c:v>19</c:v>
                </c:pt>
                <c:pt idx="2">
                  <c:v>119</c:v>
                </c:pt>
              </c:numCache>
            </c:numRef>
          </c:val>
        </c:ser>
        <c:ser>
          <c:idx val="1"/>
          <c:order val="1"/>
          <c:tx>
            <c:strRef>
              <c:f>Лист1!$C$1</c:f>
              <c:strCache>
                <c:ptCount val="1"/>
                <c:pt idx="0">
                  <c:v>Столбец2</c:v>
                </c:pt>
              </c:strCache>
            </c:strRef>
          </c:tx>
          <c:cat>
            <c:strRef>
              <c:f>Лист1!$A$2:$A$5</c:f>
              <c:strCache>
                <c:ptCount val="3"/>
                <c:pt idx="0">
                  <c:v>2012</c:v>
                </c:pt>
                <c:pt idx="1">
                  <c:v>2013</c:v>
                </c:pt>
                <c:pt idx="2">
                  <c:v>2014 г.</c:v>
                </c:pt>
              </c:strCache>
            </c:strRef>
          </c:cat>
          <c:val>
            <c:numRef>
              <c:f>Лист1!$C$2:$C$5</c:f>
              <c:numCache>
                <c:formatCode>General</c:formatCode>
                <c:ptCount val="4"/>
              </c:numCache>
            </c:numRef>
          </c:val>
        </c:ser>
        <c:ser>
          <c:idx val="2"/>
          <c:order val="2"/>
          <c:tx>
            <c:strRef>
              <c:f>Лист1!$D$1</c:f>
              <c:strCache>
                <c:ptCount val="1"/>
                <c:pt idx="0">
                  <c:v>Столбец3</c:v>
                </c:pt>
              </c:strCache>
            </c:strRef>
          </c:tx>
          <c:cat>
            <c:strRef>
              <c:f>Лист1!$A$2:$A$5</c:f>
              <c:strCache>
                <c:ptCount val="3"/>
                <c:pt idx="0">
                  <c:v>2012</c:v>
                </c:pt>
                <c:pt idx="1">
                  <c:v>2013</c:v>
                </c:pt>
                <c:pt idx="2">
                  <c:v>2014 г.</c:v>
                </c:pt>
              </c:strCache>
            </c:strRef>
          </c:cat>
          <c:val>
            <c:numRef>
              <c:f>Лист1!$D$2:$D$5</c:f>
              <c:numCache>
                <c:formatCode>General</c:formatCode>
                <c:ptCount val="4"/>
              </c:numCache>
            </c:numRef>
          </c:val>
        </c:ser>
        <c:shape val="box"/>
        <c:axId val="91928064"/>
        <c:axId val="91929600"/>
        <c:axId val="0"/>
      </c:bar3DChart>
      <c:catAx>
        <c:axId val="91928064"/>
        <c:scaling>
          <c:orientation val="minMax"/>
        </c:scaling>
        <c:axPos val="b"/>
        <c:tickLblPos val="nextTo"/>
        <c:crossAx val="91929600"/>
        <c:crosses val="autoZero"/>
        <c:auto val="1"/>
        <c:lblAlgn val="ctr"/>
        <c:lblOffset val="100"/>
      </c:catAx>
      <c:valAx>
        <c:axId val="91929600"/>
        <c:scaling>
          <c:orientation val="minMax"/>
        </c:scaling>
        <c:axPos val="l"/>
        <c:majorGridlines/>
        <c:numFmt formatCode="General" sourceLinked="1"/>
        <c:tickLblPos val="nextTo"/>
        <c:crossAx val="91928064"/>
        <c:crosses val="autoZero"/>
        <c:crossBetween val="between"/>
      </c:valAx>
    </c:plotArea>
    <c:plotVisOnly val="1"/>
  </c:chart>
  <c:externalData r:id="rId1"/>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ru-RU"/>
  <c:style val="11"/>
  <c:chart>
    <c:view3D>
      <c:perspective val="30"/>
    </c:view3D>
    <c:plotArea>
      <c:layout/>
      <c:bar3DChart>
        <c:barDir val="col"/>
        <c:grouping val="stacked"/>
        <c:ser>
          <c:idx val="0"/>
          <c:order val="0"/>
          <c:tx>
            <c:strRef>
              <c:f>Лист1!$B$1</c:f>
              <c:strCache>
                <c:ptCount val="1"/>
                <c:pt idx="0">
                  <c:v>Столбец1</c:v>
                </c:pt>
              </c:strCache>
            </c:strRef>
          </c:tx>
          <c:cat>
            <c:numRef>
              <c:f>Лист1!$A$2:$A$5</c:f>
              <c:numCache>
                <c:formatCode>General</c:formatCode>
                <c:ptCount val="4"/>
                <c:pt idx="1">
                  <c:v>2013</c:v>
                </c:pt>
                <c:pt idx="2">
                  <c:v>2014</c:v>
                </c:pt>
              </c:numCache>
            </c:numRef>
          </c:cat>
          <c:val>
            <c:numRef>
              <c:f>Лист1!$B$2:$B$5</c:f>
              <c:numCache>
                <c:formatCode>General</c:formatCode>
                <c:ptCount val="4"/>
                <c:pt idx="1">
                  <c:v>154</c:v>
                </c:pt>
                <c:pt idx="2">
                  <c:v>210</c:v>
                </c:pt>
              </c:numCache>
            </c:numRef>
          </c:val>
        </c:ser>
        <c:ser>
          <c:idx val="1"/>
          <c:order val="1"/>
          <c:tx>
            <c:strRef>
              <c:f>Лист1!$C$1</c:f>
              <c:strCache>
                <c:ptCount val="1"/>
                <c:pt idx="0">
                  <c:v>Столбец2</c:v>
                </c:pt>
              </c:strCache>
            </c:strRef>
          </c:tx>
          <c:cat>
            <c:numRef>
              <c:f>Лист1!$A$2:$A$5</c:f>
              <c:numCache>
                <c:formatCode>General</c:formatCode>
                <c:ptCount val="4"/>
                <c:pt idx="1">
                  <c:v>2013</c:v>
                </c:pt>
                <c:pt idx="2">
                  <c:v>2014</c:v>
                </c:pt>
              </c:numCache>
            </c:numRef>
          </c:cat>
          <c:val>
            <c:numRef>
              <c:f>Лист1!$C$2:$C$5</c:f>
              <c:numCache>
                <c:formatCode>General</c:formatCode>
                <c:ptCount val="4"/>
              </c:numCache>
            </c:numRef>
          </c:val>
        </c:ser>
        <c:ser>
          <c:idx val="2"/>
          <c:order val="2"/>
          <c:tx>
            <c:strRef>
              <c:f>Лист1!$D$1</c:f>
              <c:strCache>
                <c:ptCount val="1"/>
                <c:pt idx="0">
                  <c:v>Столбец3</c:v>
                </c:pt>
              </c:strCache>
            </c:strRef>
          </c:tx>
          <c:cat>
            <c:numRef>
              <c:f>Лист1!$A$2:$A$5</c:f>
              <c:numCache>
                <c:formatCode>General</c:formatCode>
                <c:ptCount val="4"/>
                <c:pt idx="1">
                  <c:v>2013</c:v>
                </c:pt>
                <c:pt idx="2">
                  <c:v>2014</c:v>
                </c:pt>
              </c:numCache>
            </c:numRef>
          </c:cat>
          <c:val>
            <c:numRef>
              <c:f>Лист1!$D$2:$D$5</c:f>
              <c:numCache>
                <c:formatCode>General</c:formatCode>
                <c:ptCount val="4"/>
              </c:numCache>
            </c:numRef>
          </c:val>
        </c:ser>
        <c:shape val="box"/>
        <c:axId val="92361856"/>
        <c:axId val="92363392"/>
        <c:axId val="0"/>
      </c:bar3DChart>
      <c:catAx>
        <c:axId val="92361856"/>
        <c:scaling>
          <c:orientation val="minMax"/>
        </c:scaling>
        <c:axPos val="b"/>
        <c:numFmt formatCode="General" sourceLinked="1"/>
        <c:tickLblPos val="nextTo"/>
        <c:crossAx val="92363392"/>
        <c:crosses val="autoZero"/>
        <c:auto val="1"/>
        <c:lblAlgn val="ctr"/>
        <c:lblOffset val="100"/>
      </c:catAx>
      <c:valAx>
        <c:axId val="92363392"/>
        <c:scaling>
          <c:orientation val="minMax"/>
        </c:scaling>
        <c:axPos val="l"/>
        <c:majorGridlines/>
        <c:numFmt formatCode="General" sourceLinked="1"/>
        <c:tickLblPos val="nextTo"/>
        <c:crossAx val="92361856"/>
        <c:crosses val="autoZero"/>
        <c:crossBetween val="between"/>
      </c:valAx>
    </c:plotArea>
    <c:plotVisOnly val="1"/>
  </c:chart>
  <c:externalData r:id="rId1"/>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ru-RU"/>
  <c:style val="11"/>
  <c:chart>
    <c:view3D>
      <c:perspective val="30"/>
    </c:view3D>
    <c:plotArea>
      <c:layout/>
      <c:bar3DChart>
        <c:barDir val="col"/>
        <c:grouping val="stacked"/>
        <c:ser>
          <c:idx val="0"/>
          <c:order val="0"/>
          <c:tx>
            <c:strRef>
              <c:f>Лист1!$B$1</c:f>
              <c:strCache>
                <c:ptCount val="1"/>
                <c:pt idx="0">
                  <c:v>Столбец1</c:v>
                </c:pt>
              </c:strCache>
            </c:strRef>
          </c:tx>
          <c:cat>
            <c:numRef>
              <c:f>Лист1!$A$2:$A$5</c:f>
              <c:numCache>
                <c:formatCode>General</c:formatCode>
                <c:ptCount val="4"/>
                <c:pt idx="0">
                  <c:v>2012</c:v>
                </c:pt>
                <c:pt idx="1">
                  <c:v>2013</c:v>
                </c:pt>
                <c:pt idx="2">
                  <c:v>2014</c:v>
                </c:pt>
              </c:numCache>
            </c:numRef>
          </c:cat>
          <c:val>
            <c:numRef>
              <c:f>Лист1!$B$2:$B$5</c:f>
              <c:numCache>
                <c:formatCode>General</c:formatCode>
                <c:ptCount val="4"/>
                <c:pt idx="0">
                  <c:v>15</c:v>
                </c:pt>
                <c:pt idx="1">
                  <c:v>12</c:v>
                </c:pt>
                <c:pt idx="2">
                  <c:v>17</c:v>
                </c:pt>
              </c:numCache>
            </c:numRef>
          </c:val>
        </c:ser>
        <c:ser>
          <c:idx val="1"/>
          <c:order val="1"/>
          <c:tx>
            <c:strRef>
              <c:f>Лист1!$C$1</c:f>
              <c:strCache>
                <c:ptCount val="1"/>
                <c:pt idx="0">
                  <c:v>Столбец2</c:v>
                </c:pt>
              </c:strCache>
            </c:strRef>
          </c:tx>
          <c:cat>
            <c:numRef>
              <c:f>Лист1!$A$2:$A$5</c:f>
              <c:numCache>
                <c:formatCode>General</c:formatCode>
                <c:ptCount val="4"/>
                <c:pt idx="0">
                  <c:v>2012</c:v>
                </c:pt>
                <c:pt idx="1">
                  <c:v>2013</c:v>
                </c:pt>
                <c:pt idx="2">
                  <c:v>2014</c:v>
                </c:pt>
              </c:numCache>
            </c:numRef>
          </c:cat>
          <c:val>
            <c:numRef>
              <c:f>Лист1!$C$2:$C$5</c:f>
              <c:numCache>
                <c:formatCode>General</c:formatCode>
                <c:ptCount val="4"/>
              </c:numCache>
            </c:numRef>
          </c:val>
        </c:ser>
        <c:ser>
          <c:idx val="2"/>
          <c:order val="2"/>
          <c:tx>
            <c:strRef>
              <c:f>Лист1!$D$1</c:f>
              <c:strCache>
                <c:ptCount val="1"/>
                <c:pt idx="0">
                  <c:v>Столбец3</c:v>
                </c:pt>
              </c:strCache>
            </c:strRef>
          </c:tx>
          <c:cat>
            <c:numRef>
              <c:f>Лист1!$A$2:$A$5</c:f>
              <c:numCache>
                <c:formatCode>General</c:formatCode>
                <c:ptCount val="4"/>
                <c:pt idx="0">
                  <c:v>2012</c:v>
                </c:pt>
                <c:pt idx="1">
                  <c:v>2013</c:v>
                </c:pt>
                <c:pt idx="2">
                  <c:v>2014</c:v>
                </c:pt>
              </c:numCache>
            </c:numRef>
          </c:cat>
          <c:val>
            <c:numRef>
              <c:f>Лист1!$D$2:$D$5</c:f>
              <c:numCache>
                <c:formatCode>General</c:formatCode>
                <c:ptCount val="4"/>
              </c:numCache>
            </c:numRef>
          </c:val>
        </c:ser>
        <c:shape val="box"/>
        <c:axId val="94116480"/>
        <c:axId val="94170496"/>
        <c:axId val="0"/>
      </c:bar3DChart>
      <c:catAx>
        <c:axId val="94116480"/>
        <c:scaling>
          <c:orientation val="minMax"/>
        </c:scaling>
        <c:axPos val="b"/>
        <c:numFmt formatCode="General" sourceLinked="1"/>
        <c:tickLblPos val="nextTo"/>
        <c:crossAx val="94170496"/>
        <c:crosses val="autoZero"/>
        <c:auto val="1"/>
        <c:lblAlgn val="ctr"/>
        <c:lblOffset val="100"/>
      </c:catAx>
      <c:valAx>
        <c:axId val="94170496"/>
        <c:scaling>
          <c:orientation val="minMax"/>
        </c:scaling>
        <c:axPos val="l"/>
        <c:majorGridlines/>
        <c:numFmt formatCode="General" sourceLinked="1"/>
        <c:tickLblPos val="nextTo"/>
        <c:crossAx val="94116480"/>
        <c:crosses val="autoZero"/>
        <c:crossBetween val="between"/>
      </c:valAx>
    </c:plotArea>
    <c:plotVisOnly val="1"/>
  </c:chart>
  <c:externalData r:id="rId1"/>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ru-RU"/>
  <c:style val="11"/>
  <c:chart>
    <c:view3D>
      <c:perspective val="30"/>
    </c:view3D>
    <c:plotArea>
      <c:layout/>
      <c:bar3DChart>
        <c:barDir val="col"/>
        <c:grouping val="stacked"/>
        <c:ser>
          <c:idx val="0"/>
          <c:order val="0"/>
          <c:tx>
            <c:strRef>
              <c:f>Лист1!$B$1</c:f>
              <c:strCache>
                <c:ptCount val="1"/>
                <c:pt idx="0">
                  <c:v>Столбец1</c:v>
                </c:pt>
              </c:strCache>
            </c:strRef>
          </c:tx>
          <c:cat>
            <c:numRef>
              <c:f>Лист1!$A$2:$A$5</c:f>
              <c:numCache>
                <c:formatCode>General</c:formatCode>
                <c:ptCount val="4"/>
                <c:pt idx="1">
                  <c:v>2013</c:v>
                </c:pt>
                <c:pt idx="2">
                  <c:v>2014</c:v>
                </c:pt>
              </c:numCache>
            </c:numRef>
          </c:cat>
          <c:val>
            <c:numRef>
              <c:f>Лист1!$B$2:$B$5</c:f>
              <c:numCache>
                <c:formatCode>General</c:formatCode>
                <c:ptCount val="4"/>
                <c:pt idx="1">
                  <c:v>13</c:v>
                </c:pt>
                <c:pt idx="2">
                  <c:v>7</c:v>
                </c:pt>
              </c:numCache>
            </c:numRef>
          </c:val>
        </c:ser>
        <c:ser>
          <c:idx val="1"/>
          <c:order val="1"/>
          <c:tx>
            <c:strRef>
              <c:f>Лист1!$C$1</c:f>
              <c:strCache>
                <c:ptCount val="1"/>
                <c:pt idx="0">
                  <c:v>Столбец2</c:v>
                </c:pt>
              </c:strCache>
            </c:strRef>
          </c:tx>
          <c:cat>
            <c:numRef>
              <c:f>Лист1!$A$2:$A$5</c:f>
              <c:numCache>
                <c:formatCode>General</c:formatCode>
                <c:ptCount val="4"/>
                <c:pt idx="1">
                  <c:v>2013</c:v>
                </c:pt>
                <c:pt idx="2">
                  <c:v>2014</c:v>
                </c:pt>
              </c:numCache>
            </c:numRef>
          </c:cat>
          <c:val>
            <c:numRef>
              <c:f>Лист1!$C$2:$C$5</c:f>
              <c:numCache>
                <c:formatCode>General</c:formatCode>
                <c:ptCount val="4"/>
              </c:numCache>
            </c:numRef>
          </c:val>
        </c:ser>
        <c:ser>
          <c:idx val="2"/>
          <c:order val="2"/>
          <c:tx>
            <c:strRef>
              <c:f>Лист1!$D$1</c:f>
              <c:strCache>
                <c:ptCount val="1"/>
                <c:pt idx="0">
                  <c:v>Столбец3</c:v>
                </c:pt>
              </c:strCache>
            </c:strRef>
          </c:tx>
          <c:cat>
            <c:numRef>
              <c:f>Лист1!$A$2:$A$5</c:f>
              <c:numCache>
                <c:formatCode>General</c:formatCode>
                <c:ptCount val="4"/>
                <c:pt idx="1">
                  <c:v>2013</c:v>
                </c:pt>
                <c:pt idx="2">
                  <c:v>2014</c:v>
                </c:pt>
              </c:numCache>
            </c:numRef>
          </c:cat>
          <c:val>
            <c:numRef>
              <c:f>Лист1!$D$2:$D$5</c:f>
              <c:numCache>
                <c:formatCode>General</c:formatCode>
                <c:ptCount val="4"/>
              </c:numCache>
            </c:numRef>
          </c:val>
        </c:ser>
        <c:shape val="box"/>
        <c:axId val="93970432"/>
        <c:axId val="93992064"/>
        <c:axId val="0"/>
      </c:bar3DChart>
      <c:catAx>
        <c:axId val="93970432"/>
        <c:scaling>
          <c:orientation val="minMax"/>
        </c:scaling>
        <c:axPos val="b"/>
        <c:numFmt formatCode="General" sourceLinked="1"/>
        <c:tickLblPos val="nextTo"/>
        <c:crossAx val="93992064"/>
        <c:crosses val="autoZero"/>
        <c:auto val="1"/>
        <c:lblAlgn val="ctr"/>
        <c:lblOffset val="100"/>
      </c:catAx>
      <c:valAx>
        <c:axId val="93992064"/>
        <c:scaling>
          <c:orientation val="minMax"/>
        </c:scaling>
        <c:axPos val="l"/>
        <c:majorGridlines/>
        <c:numFmt formatCode="General" sourceLinked="1"/>
        <c:tickLblPos val="nextTo"/>
        <c:crossAx val="93970432"/>
        <c:crosses val="autoZero"/>
        <c:crossBetween val="between"/>
      </c:valAx>
    </c:plotArea>
    <c:plotVisOnly val="1"/>
  </c:chart>
  <c:externalData r:id="rId1"/>
  <c:userShapes r:id="rId2"/>
</c:chartSpace>
</file>

<file path=ppt/charts/chart14.xml><?xml version="1.0" encoding="utf-8"?>
<c:chartSpace xmlns:c="http://schemas.openxmlformats.org/drawingml/2006/chart" xmlns:a="http://schemas.openxmlformats.org/drawingml/2006/main" xmlns:r="http://schemas.openxmlformats.org/officeDocument/2006/relationships">
  <c:lang val="ru-RU"/>
  <c:style val="11"/>
  <c:chart>
    <c:view3D>
      <c:perspective val="30"/>
    </c:view3D>
    <c:plotArea>
      <c:layout/>
      <c:bar3DChart>
        <c:barDir val="col"/>
        <c:grouping val="stacked"/>
        <c:ser>
          <c:idx val="0"/>
          <c:order val="0"/>
          <c:tx>
            <c:strRef>
              <c:f>Лист1!$B$1</c:f>
              <c:strCache>
                <c:ptCount val="1"/>
                <c:pt idx="0">
                  <c:v>Столбец1</c:v>
                </c:pt>
              </c:strCache>
            </c:strRef>
          </c:tx>
          <c:cat>
            <c:numRef>
              <c:f>Лист1!$A$2:$A$5</c:f>
              <c:numCache>
                <c:formatCode>General</c:formatCode>
                <c:ptCount val="4"/>
                <c:pt idx="1">
                  <c:v>2013</c:v>
                </c:pt>
                <c:pt idx="2">
                  <c:v>2014</c:v>
                </c:pt>
              </c:numCache>
            </c:numRef>
          </c:cat>
          <c:val>
            <c:numRef>
              <c:f>Лист1!$B$2:$B$5</c:f>
              <c:numCache>
                <c:formatCode>General</c:formatCode>
                <c:ptCount val="4"/>
                <c:pt idx="1">
                  <c:v>1</c:v>
                </c:pt>
                <c:pt idx="2">
                  <c:v>15</c:v>
                </c:pt>
              </c:numCache>
            </c:numRef>
          </c:val>
        </c:ser>
        <c:ser>
          <c:idx val="1"/>
          <c:order val="1"/>
          <c:tx>
            <c:strRef>
              <c:f>Лист1!$C$1</c:f>
              <c:strCache>
                <c:ptCount val="1"/>
                <c:pt idx="0">
                  <c:v>Столбец2</c:v>
                </c:pt>
              </c:strCache>
            </c:strRef>
          </c:tx>
          <c:cat>
            <c:numRef>
              <c:f>Лист1!$A$2:$A$5</c:f>
              <c:numCache>
                <c:formatCode>General</c:formatCode>
                <c:ptCount val="4"/>
                <c:pt idx="1">
                  <c:v>2013</c:v>
                </c:pt>
                <c:pt idx="2">
                  <c:v>2014</c:v>
                </c:pt>
              </c:numCache>
            </c:numRef>
          </c:cat>
          <c:val>
            <c:numRef>
              <c:f>Лист1!$C$2:$C$5</c:f>
              <c:numCache>
                <c:formatCode>General</c:formatCode>
                <c:ptCount val="4"/>
              </c:numCache>
            </c:numRef>
          </c:val>
        </c:ser>
        <c:ser>
          <c:idx val="2"/>
          <c:order val="2"/>
          <c:tx>
            <c:strRef>
              <c:f>Лист1!$D$1</c:f>
              <c:strCache>
                <c:ptCount val="1"/>
                <c:pt idx="0">
                  <c:v>Столбец3</c:v>
                </c:pt>
              </c:strCache>
            </c:strRef>
          </c:tx>
          <c:cat>
            <c:numRef>
              <c:f>Лист1!$A$2:$A$5</c:f>
              <c:numCache>
                <c:formatCode>General</c:formatCode>
                <c:ptCount val="4"/>
                <c:pt idx="1">
                  <c:v>2013</c:v>
                </c:pt>
                <c:pt idx="2">
                  <c:v>2014</c:v>
                </c:pt>
              </c:numCache>
            </c:numRef>
          </c:cat>
          <c:val>
            <c:numRef>
              <c:f>Лист1!$D$2:$D$5</c:f>
              <c:numCache>
                <c:formatCode>General</c:formatCode>
                <c:ptCount val="4"/>
              </c:numCache>
            </c:numRef>
          </c:val>
        </c:ser>
        <c:shape val="box"/>
        <c:axId val="94168192"/>
        <c:axId val="94188672"/>
        <c:axId val="0"/>
      </c:bar3DChart>
      <c:catAx>
        <c:axId val="94168192"/>
        <c:scaling>
          <c:orientation val="minMax"/>
        </c:scaling>
        <c:axPos val="b"/>
        <c:numFmt formatCode="General" sourceLinked="1"/>
        <c:tickLblPos val="nextTo"/>
        <c:crossAx val="94188672"/>
        <c:crosses val="autoZero"/>
        <c:auto val="1"/>
        <c:lblAlgn val="ctr"/>
        <c:lblOffset val="100"/>
      </c:catAx>
      <c:valAx>
        <c:axId val="94188672"/>
        <c:scaling>
          <c:orientation val="minMax"/>
        </c:scaling>
        <c:axPos val="l"/>
        <c:majorGridlines/>
        <c:numFmt formatCode="General" sourceLinked="1"/>
        <c:tickLblPos val="nextTo"/>
        <c:crossAx val="94168192"/>
        <c:crosses val="autoZero"/>
        <c:crossBetween val="between"/>
      </c:valAx>
    </c:plotArea>
    <c:plotVisOnly val="1"/>
  </c:chart>
  <c:externalData r:id="rId1"/>
  <c:userShapes r:id="rId2"/>
</c:chartSpace>
</file>

<file path=ppt/charts/chart15.xml><?xml version="1.0" encoding="utf-8"?>
<c:chartSpace xmlns:c="http://schemas.openxmlformats.org/drawingml/2006/chart" xmlns:a="http://schemas.openxmlformats.org/drawingml/2006/main" xmlns:r="http://schemas.openxmlformats.org/officeDocument/2006/relationships">
  <c:lang val="ru-RU"/>
  <c:style val="11"/>
  <c:chart>
    <c:view3D>
      <c:perspective val="30"/>
    </c:view3D>
    <c:plotArea>
      <c:layout/>
      <c:bar3DChart>
        <c:barDir val="col"/>
        <c:grouping val="stacked"/>
        <c:ser>
          <c:idx val="0"/>
          <c:order val="0"/>
          <c:tx>
            <c:strRef>
              <c:f>Лист1!$B$1</c:f>
              <c:strCache>
                <c:ptCount val="1"/>
                <c:pt idx="0">
                  <c:v>Столбец1</c:v>
                </c:pt>
              </c:strCache>
            </c:strRef>
          </c:tx>
          <c:cat>
            <c:numRef>
              <c:f>Лист1!$A$2:$A$5</c:f>
              <c:numCache>
                <c:formatCode>General</c:formatCode>
                <c:ptCount val="4"/>
                <c:pt idx="0">
                  <c:v>2012</c:v>
                </c:pt>
                <c:pt idx="1">
                  <c:v>2012</c:v>
                </c:pt>
                <c:pt idx="2">
                  <c:v>2014</c:v>
                </c:pt>
              </c:numCache>
            </c:numRef>
          </c:cat>
          <c:val>
            <c:numRef>
              <c:f>Лист1!$B$2:$B$5</c:f>
              <c:numCache>
                <c:formatCode>General</c:formatCode>
                <c:ptCount val="4"/>
                <c:pt idx="0">
                  <c:v>55</c:v>
                </c:pt>
                <c:pt idx="1">
                  <c:v>43</c:v>
                </c:pt>
                <c:pt idx="2">
                  <c:v>47</c:v>
                </c:pt>
              </c:numCache>
            </c:numRef>
          </c:val>
        </c:ser>
        <c:ser>
          <c:idx val="1"/>
          <c:order val="1"/>
          <c:tx>
            <c:strRef>
              <c:f>Лист1!$C$1</c:f>
              <c:strCache>
                <c:ptCount val="1"/>
                <c:pt idx="0">
                  <c:v>Столбец2</c:v>
                </c:pt>
              </c:strCache>
            </c:strRef>
          </c:tx>
          <c:cat>
            <c:numRef>
              <c:f>Лист1!$A$2:$A$5</c:f>
              <c:numCache>
                <c:formatCode>General</c:formatCode>
                <c:ptCount val="4"/>
                <c:pt idx="0">
                  <c:v>2012</c:v>
                </c:pt>
                <c:pt idx="1">
                  <c:v>2012</c:v>
                </c:pt>
                <c:pt idx="2">
                  <c:v>2014</c:v>
                </c:pt>
              </c:numCache>
            </c:numRef>
          </c:cat>
          <c:val>
            <c:numRef>
              <c:f>Лист1!$C$2:$C$5</c:f>
              <c:numCache>
                <c:formatCode>General</c:formatCode>
                <c:ptCount val="4"/>
              </c:numCache>
            </c:numRef>
          </c:val>
        </c:ser>
        <c:ser>
          <c:idx val="2"/>
          <c:order val="2"/>
          <c:tx>
            <c:strRef>
              <c:f>Лист1!$D$1</c:f>
              <c:strCache>
                <c:ptCount val="1"/>
                <c:pt idx="0">
                  <c:v>Столбец3</c:v>
                </c:pt>
              </c:strCache>
            </c:strRef>
          </c:tx>
          <c:cat>
            <c:numRef>
              <c:f>Лист1!$A$2:$A$5</c:f>
              <c:numCache>
                <c:formatCode>General</c:formatCode>
                <c:ptCount val="4"/>
                <c:pt idx="0">
                  <c:v>2012</c:v>
                </c:pt>
                <c:pt idx="1">
                  <c:v>2012</c:v>
                </c:pt>
                <c:pt idx="2">
                  <c:v>2014</c:v>
                </c:pt>
              </c:numCache>
            </c:numRef>
          </c:cat>
          <c:val>
            <c:numRef>
              <c:f>Лист1!$D$2:$D$5</c:f>
              <c:numCache>
                <c:formatCode>General</c:formatCode>
                <c:ptCount val="4"/>
              </c:numCache>
            </c:numRef>
          </c:val>
        </c:ser>
        <c:shape val="box"/>
        <c:axId val="94866816"/>
        <c:axId val="94884992"/>
        <c:axId val="0"/>
      </c:bar3DChart>
      <c:catAx>
        <c:axId val="94866816"/>
        <c:scaling>
          <c:orientation val="minMax"/>
        </c:scaling>
        <c:axPos val="b"/>
        <c:numFmt formatCode="General" sourceLinked="1"/>
        <c:tickLblPos val="nextTo"/>
        <c:crossAx val="94884992"/>
        <c:crosses val="autoZero"/>
        <c:auto val="1"/>
        <c:lblAlgn val="ctr"/>
        <c:lblOffset val="100"/>
      </c:catAx>
      <c:valAx>
        <c:axId val="94884992"/>
        <c:scaling>
          <c:orientation val="minMax"/>
        </c:scaling>
        <c:axPos val="l"/>
        <c:majorGridlines/>
        <c:numFmt formatCode="General" sourceLinked="1"/>
        <c:tickLblPos val="nextTo"/>
        <c:crossAx val="94866816"/>
        <c:crosses val="autoZero"/>
        <c:crossBetween val="between"/>
      </c:valAx>
    </c:plotArea>
    <c:plotVisOnly val="1"/>
  </c:chart>
  <c:externalData r:id="rId1"/>
  <c:userShapes r:id="rId2"/>
</c:chartSpace>
</file>

<file path=ppt/charts/chart16.xml><?xml version="1.0" encoding="utf-8"?>
<c:chartSpace xmlns:c="http://schemas.openxmlformats.org/drawingml/2006/chart" xmlns:a="http://schemas.openxmlformats.org/drawingml/2006/main" xmlns:r="http://schemas.openxmlformats.org/officeDocument/2006/relationships">
  <c:lang val="ru-RU"/>
  <c:style val="11"/>
  <c:chart>
    <c:view3D>
      <c:perspective val="30"/>
    </c:view3D>
    <c:plotArea>
      <c:layout/>
      <c:bar3DChart>
        <c:barDir val="col"/>
        <c:grouping val="stacked"/>
        <c:ser>
          <c:idx val="0"/>
          <c:order val="0"/>
          <c:tx>
            <c:strRef>
              <c:f>Лист1!$B$1</c:f>
              <c:strCache>
                <c:ptCount val="1"/>
                <c:pt idx="0">
                  <c:v>Столбец1</c:v>
                </c:pt>
              </c:strCache>
            </c:strRef>
          </c:tx>
          <c:cat>
            <c:numRef>
              <c:f>Лист1!$A$2:$A$5</c:f>
              <c:numCache>
                <c:formatCode>General</c:formatCode>
                <c:ptCount val="4"/>
                <c:pt idx="0">
                  <c:v>2012</c:v>
                </c:pt>
                <c:pt idx="1">
                  <c:v>2013</c:v>
                </c:pt>
                <c:pt idx="2">
                  <c:v>2014</c:v>
                </c:pt>
              </c:numCache>
            </c:numRef>
          </c:cat>
          <c:val>
            <c:numRef>
              <c:f>Лист1!$B$2:$B$5</c:f>
              <c:numCache>
                <c:formatCode>General</c:formatCode>
                <c:ptCount val="4"/>
                <c:pt idx="0">
                  <c:v>41</c:v>
                </c:pt>
                <c:pt idx="1">
                  <c:v>9</c:v>
                </c:pt>
                <c:pt idx="2">
                  <c:v>10</c:v>
                </c:pt>
              </c:numCache>
            </c:numRef>
          </c:val>
        </c:ser>
        <c:ser>
          <c:idx val="1"/>
          <c:order val="1"/>
          <c:tx>
            <c:strRef>
              <c:f>Лист1!$C$1</c:f>
              <c:strCache>
                <c:ptCount val="1"/>
                <c:pt idx="0">
                  <c:v>Столбец2</c:v>
                </c:pt>
              </c:strCache>
            </c:strRef>
          </c:tx>
          <c:cat>
            <c:numRef>
              <c:f>Лист1!$A$2:$A$5</c:f>
              <c:numCache>
                <c:formatCode>General</c:formatCode>
                <c:ptCount val="4"/>
                <c:pt idx="0">
                  <c:v>2012</c:v>
                </c:pt>
                <c:pt idx="1">
                  <c:v>2013</c:v>
                </c:pt>
                <c:pt idx="2">
                  <c:v>2014</c:v>
                </c:pt>
              </c:numCache>
            </c:numRef>
          </c:cat>
          <c:val>
            <c:numRef>
              <c:f>Лист1!$C$2:$C$5</c:f>
              <c:numCache>
                <c:formatCode>General</c:formatCode>
                <c:ptCount val="4"/>
              </c:numCache>
            </c:numRef>
          </c:val>
        </c:ser>
        <c:ser>
          <c:idx val="2"/>
          <c:order val="2"/>
          <c:tx>
            <c:strRef>
              <c:f>Лист1!$D$1</c:f>
              <c:strCache>
                <c:ptCount val="1"/>
                <c:pt idx="0">
                  <c:v>Столбец3</c:v>
                </c:pt>
              </c:strCache>
            </c:strRef>
          </c:tx>
          <c:cat>
            <c:numRef>
              <c:f>Лист1!$A$2:$A$5</c:f>
              <c:numCache>
                <c:formatCode>General</c:formatCode>
                <c:ptCount val="4"/>
                <c:pt idx="0">
                  <c:v>2012</c:v>
                </c:pt>
                <c:pt idx="1">
                  <c:v>2013</c:v>
                </c:pt>
                <c:pt idx="2">
                  <c:v>2014</c:v>
                </c:pt>
              </c:numCache>
            </c:numRef>
          </c:cat>
          <c:val>
            <c:numRef>
              <c:f>Лист1!$D$2:$D$5</c:f>
              <c:numCache>
                <c:formatCode>General</c:formatCode>
                <c:ptCount val="4"/>
              </c:numCache>
            </c:numRef>
          </c:val>
        </c:ser>
        <c:shape val="box"/>
        <c:axId val="94949376"/>
        <c:axId val="94950912"/>
        <c:axId val="0"/>
      </c:bar3DChart>
      <c:catAx>
        <c:axId val="94949376"/>
        <c:scaling>
          <c:orientation val="minMax"/>
        </c:scaling>
        <c:axPos val="b"/>
        <c:numFmt formatCode="General" sourceLinked="1"/>
        <c:tickLblPos val="nextTo"/>
        <c:crossAx val="94950912"/>
        <c:crosses val="autoZero"/>
        <c:auto val="1"/>
        <c:lblAlgn val="ctr"/>
        <c:lblOffset val="100"/>
      </c:catAx>
      <c:valAx>
        <c:axId val="94950912"/>
        <c:scaling>
          <c:orientation val="minMax"/>
        </c:scaling>
        <c:axPos val="l"/>
        <c:majorGridlines/>
        <c:numFmt formatCode="General" sourceLinked="1"/>
        <c:tickLblPos val="nextTo"/>
        <c:crossAx val="94949376"/>
        <c:crosses val="autoZero"/>
        <c:crossBetween val="between"/>
      </c:valAx>
    </c:plotArea>
    <c:plotVisOnly val="1"/>
  </c:chart>
  <c:externalData r:id="rId1"/>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ru-RU"/>
  <c:style val="11"/>
  <c:chart>
    <c:view3D>
      <c:perspective val="30"/>
    </c:view3D>
    <c:plotArea>
      <c:layout/>
      <c:bar3DChart>
        <c:barDir val="col"/>
        <c:grouping val="stacked"/>
        <c:ser>
          <c:idx val="0"/>
          <c:order val="0"/>
          <c:tx>
            <c:strRef>
              <c:f>Лист1!$B$1</c:f>
              <c:strCache>
                <c:ptCount val="1"/>
                <c:pt idx="0">
                  <c:v>Столбец1</c:v>
                </c:pt>
              </c:strCache>
            </c:strRef>
          </c:tx>
          <c:cat>
            <c:strRef>
              <c:f>Лист1!$A$2:$A$5</c:f>
              <c:strCache>
                <c:ptCount val="3"/>
                <c:pt idx="0">
                  <c:v>2012</c:v>
                </c:pt>
                <c:pt idx="1">
                  <c:v>2012 г.             </c:v>
                </c:pt>
                <c:pt idx="2">
                  <c:v>2013г.</c:v>
                </c:pt>
              </c:strCache>
            </c:strRef>
          </c:cat>
          <c:val>
            <c:numRef>
              <c:f>Лист1!$B$2:$B$5</c:f>
              <c:numCache>
                <c:formatCode>General</c:formatCode>
                <c:ptCount val="4"/>
                <c:pt idx="0">
                  <c:v>7770</c:v>
                </c:pt>
                <c:pt idx="1">
                  <c:v>14393.8</c:v>
                </c:pt>
                <c:pt idx="2">
                  <c:v>15400</c:v>
                </c:pt>
              </c:numCache>
            </c:numRef>
          </c:val>
        </c:ser>
        <c:ser>
          <c:idx val="1"/>
          <c:order val="1"/>
          <c:tx>
            <c:strRef>
              <c:f>Лист1!$C$1</c:f>
              <c:strCache>
                <c:ptCount val="1"/>
                <c:pt idx="0">
                  <c:v>Столбец2</c:v>
                </c:pt>
              </c:strCache>
            </c:strRef>
          </c:tx>
          <c:cat>
            <c:strRef>
              <c:f>Лист1!$A$2:$A$5</c:f>
              <c:strCache>
                <c:ptCount val="3"/>
                <c:pt idx="0">
                  <c:v>2012</c:v>
                </c:pt>
                <c:pt idx="1">
                  <c:v>2012 г.             </c:v>
                </c:pt>
                <c:pt idx="2">
                  <c:v>2013г.</c:v>
                </c:pt>
              </c:strCache>
            </c:strRef>
          </c:cat>
          <c:val>
            <c:numRef>
              <c:f>Лист1!$C$2:$C$5</c:f>
              <c:numCache>
                <c:formatCode>General</c:formatCode>
                <c:ptCount val="4"/>
              </c:numCache>
            </c:numRef>
          </c:val>
        </c:ser>
        <c:ser>
          <c:idx val="2"/>
          <c:order val="2"/>
          <c:tx>
            <c:strRef>
              <c:f>Лист1!$D$1</c:f>
              <c:strCache>
                <c:ptCount val="1"/>
                <c:pt idx="0">
                  <c:v>Столбец3</c:v>
                </c:pt>
              </c:strCache>
            </c:strRef>
          </c:tx>
          <c:cat>
            <c:strRef>
              <c:f>Лист1!$A$2:$A$5</c:f>
              <c:strCache>
                <c:ptCount val="3"/>
                <c:pt idx="0">
                  <c:v>2012</c:v>
                </c:pt>
                <c:pt idx="1">
                  <c:v>2012 г.             </c:v>
                </c:pt>
                <c:pt idx="2">
                  <c:v>2013г.</c:v>
                </c:pt>
              </c:strCache>
            </c:strRef>
          </c:cat>
          <c:val>
            <c:numRef>
              <c:f>Лист1!$D$2:$D$5</c:f>
              <c:numCache>
                <c:formatCode>General</c:formatCode>
                <c:ptCount val="4"/>
              </c:numCache>
            </c:numRef>
          </c:val>
        </c:ser>
        <c:shape val="box"/>
        <c:axId val="94966528"/>
        <c:axId val="94968064"/>
        <c:axId val="0"/>
      </c:bar3DChart>
      <c:catAx>
        <c:axId val="94966528"/>
        <c:scaling>
          <c:orientation val="minMax"/>
        </c:scaling>
        <c:axPos val="b"/>
        <c:tickLblPos val="nextTo"/>
        <c:crossAx val="94968064"/>
        <c:crosses val="autoZero"/>
        <c:auto val="1"/>
        <c:lblAlgn val="ctr"/>
        <c:lblOffset val="100"/>
      </c:catAx>
      <c:valAx>
        <c:axId val="94968064"/>
        <c:scaling>
          <c:orientation val="minMax"/>
        </c:scaling>
        <c:axPos val="l"/>
        <c:majorGridlines/>
        <c:numFmt formatCode="General" sourceLinked="1"/>
        <c:tickLblPos val="nextTo"/>
        <c:crossAx val="94966528"/>
        <c:crosses val="autoZero"/>
        <c:crossBetween val="between"/>
      </c:valAx>
    </c:plotArea>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ru-RU"/>
  <c:style val="11"/>
  <c:chart>
    <c:view3D>
      <c:perspective val="30"/>
    </c:view3D>
    <c:plotArea>
      <c:layout>
        <c:manualLayout>
          <c:layoutTarget val="inner"/>
          <c:xMode val="edge"/>
          <c:yMode val="edge"/>
          <c:x val="7.8922130992311559E-2"/>
          <c:y val="3.9268941842471254E-2"/>
          <c:w val="0.92107786900768851"/>
          <c:h val="0.81202590301855404"/>
        </c:manualLayout>
      </c:layout>
      <c:bar3DChart>
        <c:barDir val="col"/>
        <c:grouping val="stacked"/>
        <c:ser>
          <c:idx val="0"/>
          <c:order val="0"/>
          <c:tx>
            <c:strRef>
              <c:f>Лист1!$B$1</c:f>
              <c:strCache>
                <c:ptCount val="1"/>
                <c:pt idx="0">
                  <c:v>Столбец1</c:v>
                </c:pt>
              </c:strCache>
            </c:strRef>
          </c:tx>
          <c:cat>
            <c:strRef>
              <c:f>Лист1!$A$2:$A$5</c:f>
              <c:strCache>
                <c:ptCount val="3"/>
                <c:pt idx="1">
                  <c:v>2013</c:v>
                </c:pt>
                <c:pt idx="2">
                  <c:v>2014 г.</c:v>
                </c:pt>
              </c:strCache>
            </c:strRef>
          </c:cat>
          <c:val>
            <c:numRef>
              <c:f>Лист1!$B$2:$B$5</c:f>
              <c:numCache>
                <c:formatCode>General</c:formatCode>
                <c:ptCount val="4"/>
                <c:pt idx="1">
                  <c:v>88</c:v>
                </c:pt>
                <c:pt idx="2">
                  <c:v>102</c:v>
                </c:pt>
              </c:numCache>
            </c:numRef>
          </c:val>
        </c:ser>
        <c:ser>
          <c:idx val="1"/>
          <c:order val="1"/>
          <c:tx>
            <c:strRef>
              <c:f>Лист1!$C$1</c:f>
              <c:strCache>
                <c:ptCount val="1"/>
                <c:pt idx="0">
                  <c:v>Столбец2</c:v>
                </c:pt>
              </c:strCache>
            </c:strRef>
          </c:tx>
          <c:cat>
            <c:strRef>
              <c:f>Лист1!$A$2:$A$5</c:f>
              <c:strCache>
                <c:ptCount val="3"/>
                <c:pt idx="1">
                  <c:v>2013</c:v>
                </c:pt>
                <c:pt idx="2">
                  <c:v>2014 г.</c:v>
                </c:pt>
              </c:strCache>
            </c:strRef>
          </c:cat>
          <c:val>
            <c:numRef>
              <c:f>Лист1!$C$2:$C$5</c:f>
              <c:numCache>
                <c:formatCode>General</c:formatCode>
                <c:ptCount val="4"/>
              </c:numCache>
            </c:numRef>
          </c:val>
        </c:ser>
        <c:ser>
          <c:idx val="2"/>
          <c:order val="2"/>
          <c:tx>
            <c:strRef>
              <c:f>Лист1!$D$1</c:f>
              <c:strCache>
                <c:ptCount val="1"/>
                <c:pt idx="0">
                  <c:v>Столбец3</c:v>
                </c:pt>
              </c:strCache>
            </c:strRef>
          </c:tx>
          <c:cat>
            <c:strRef>
              <c:f>Лист1!$A$2:$A$5</c:f>
              <c:strCache>
                <c:ptCount val="3"/>
                <c:pt idx="1">
                  <c:v>2013</c:v>
                </c:pt>
                <c:pt idx="2">
                  <c:v>2014 г.</c:v>
                </c:pt>
              </c:strCache>
            </c:strRef>
          </c:cat>
          <c:val>
            <c:numRef>
              <c:f>Лист1!$D$2:$D$5</c:f>
              <c:numCache>
                <c:formatCode>General</c:formatCode>
                <c:ptCount val="4"/>
              </c:numCache>
            </c:numRef>
          </c:val>
        </c:ser>
        <c:shape val="box"/>
        <c:axId val="91211264"/>
        <c:axId val="91269376"/>
        <c:axId val="0"/>
      </c:bar3DChart>
      <c:catAx>
        <c:axId val="91211264"/>
        <c:scaling>
          <c:orientation val="minMax"/>
        </c:scaling>
        <c:axPos val="b"/>
        <c:tickLblPos val="nextTo"/>
        <c:crossAx val="91269376"/>
        <c:crosses val="autoZero"/>
        <c:auto val="1"/>
        <c:lblAlgn val="ctr"/>
        <c:lblOffset val="100"/>
      </c:catAx>
      <c:valAx>
        <c:axId val="91269376"/>
        <c:scaling>
          <c:orientation val="minMax"/>
        </c:scaling>
        <c:axPos val="l"/>
        <c:majorGridlines/>
        <c:numFmt formatCode="General" sourceLinked="1"/>
        <c:tickLblPos val="nextTo"/>
        <c:crossAx val="91211264"/>
        <c:crosses val="autoZero"/>
        <c:crossBetween val="between"/>
      </c:valAx>
    </c:plotArea>
    <c:plotVisOnly val="1"/>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style val="11"/>
  <c:chart>
    <c:view3D>
      <c:perspective val="30"/>
    </c:view3D>
    <c:plotArea>
      <c:layout/>
      <c:bar3DChart>
        <c:barDir val="col"/>
        <c:grouping val="stacked"/>
        <c:ser>
          <c:idx val="0"/>
          <c:order val="0"/>
          <c:tx>
            <c:strRef>
              <c:f>Лист1!$B$1</c:f>
              <c:strCache>
                <c:ptCount val="1"/>
                <c:pt idx="0">
                  <c:v>Столбец1</c:v>
                </c:pt>
              </c:strCache>
            </c:strRef>
          </c:tx>
          <c:cat>
            <c:strRef>
              <c:f>Лист1!$A$2:$A$5</c:f>
              <c:strCache>
                <c:ptCount val="3"/>
                <c:pt idx="0">
                  <c:v>2012 г.</c:v>
                </c:pt>
                <c:pt idx="1">
                  <c:v>2013 г.             </c:v>
                </c:pt>
                <c:pt idx="2">
                  <c:v>2014 г.</c:v>
                </c:pt>
              </c:strCache>
            </c:strRef>
          </c:cat>
          <c:val>
            <c:numRef>
              <c:f>Лист1!$B$2:$B$5</c:f>
              <c:numCache>
                <c:formatCode>General</c:formatCode>
                <c:ptCount val="4"/>
                <c:pt idx="0">
                  <c:v>0</c:v>
                </c:pt>
                <c:pt idx="1">
                  <c:v>32</c:v>
                </c:pt>
                <c:pt idx="2">
                  <c:v>30</c:v>
                </c:pt>
              </c:numCache>
            </c:numRef>
          </c:val>
        </c:ser>
        <c:ser>
          <c:idx val="1"/>
          <c:order val="1"/>
          <c:tx>
            <c:strRef>
              <c:f>Лист1!$C$1</c:f>
              <c:strCache>
                <c:ptCount val="1"/>
                <c:pt idx="0">
                  <c:v>Столбец2</c:v>
                </c:pt>
              </c:strCache>
            </c:strRef>
          </c:tx>
          <c:cat>
            <c:strRef>
              <c:f>Лист1!$A$2:$A$5</c:f>
              <c:strCache>
                <c:ptCount val="3"/>
                <c:pt idx="0">
                  <c:v>2012 г.</c:v>
                </c:pt>
                <c:pt idx="1">
                  <c:v>2013 г.             </c:v>
                </c:pt>
                <c:pt idx="2">
                  <c:v>2014 г.</c:v>
                </c:pt>
              </c:strCache>
            </c:strRef>
          </c:cat>
          <c:val>
            <c:numRef>
              <c:f>Лист1!$C$2:$C$5</c:f>
              <c:numCache>
                <c:formatCode>General</c:formatCode>
                <c:ptCount val="4"/>
              </c:numCache>
            </c:numRef>
          </c:val>
        </c:ser>
        <c:ser>
          <c:idx val="2"/>
          <c:order val="2"/>
          <c:tx>
            <c:strRef>
              <c:f>Лист1!$D$1</c:f>
              <c:strCache>
                <c:ptCount val="1"/>
                <c:pt idx="0">
                  <c:v>Столбец3</c:v>
                </c:pt>
              </c:strCache>
            </c:strRef>
          </c:tx>
          <c:cat>
            <c:strRef>
              <c:f>Лист1!$A$2:$A$5</c:f>
              <c:strCache>
                <c:ptCount val="3"/>
                <c:pt idx="0">
                  <c:v>2012 г.</c:v>
                </c:pt>
                <c:pt idx="1">
                  <c:v>2013 г.             </c:v>
                </c:pt>
                <c:pt idx="2">
                  <c:v>2014 г.</c:v>
                </c:pt>
              </c:strCache>
            </c:strRef>
          </c:cat>
          <c:val>
            <c:numRef>
              <c:f>Лист1!$D$2:$D$5</c:f>
              <c:numCache>
                <c:formatCode>General</c:formatCode>
                <c:ptCount val="4"/>
              </c:numCache>
            </c:numRef>
          </c:val>
        </c:ser>
        <c:shape val="box"/>
        <c:axId val="91470080"/>
        <c:axId val="91348992"/>
        <c:axId val="0"/>
      </c:bar3DChart>
      <c:catAx>
        <c:axId val="91470080"/>
        <c:scaling>
          <c:orientation val="minMax"/>
        </c:scaling>
        <c:axPos val="b"/>
        <c:tickLblPos val="nextTo"/>
        <c:crossAx val="91348992"/>
        <c:crosses val="autoZero"/>
        <c:auto val="1"/>
        <c:lblAlgn val="ctr"/>
        <c:lblOffset val="100"/>
      </c:catAx>
      <c:valAx>
        <c:axId val="91348992"/>
        <c:scaling>
          <c:orientation val="minMax"/>
        </c:scaling>
        <c:axPos val="l"/>
        <c:majorGridlines/>
        <c:numFmt formatCode="General" sourceLinked="1"/>
        <c:tickLblPos val="nextTo"/>
        <c:crossAx val="91470080"/>
        <c:crosses val="autoZero"/>
        <c:crossBetween val="between"/>
      </c:valAx>
    </c:plotArea>
    <c:plotVisOnly val="1"/>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style val="11"/>
  <c:chart>
    <c:view3D>
      <c:perspective val="30"/>
    </c:view3D>
    <c:plotArea>
      <c:layout>
        <c:manualLayout>
          <c:layoutTarget val="inner"/>
          <c:xMode val="edge"/>
          <c:yMode val="edge"/>
          <c:x val="3.3820720326625836E-2"/>
          <c:y val="4.5184196158916924E-2"/>
          <c:w val="0.943031131525226"/>
          <c:h val="0.89855020909362249"/>
        </c:manualLayout>
      </c:layout>
      <c:bar3DChart>
        <c:barDir val="col"/>
        <c:grouping val="stacked"/>
        <c:ser>
          <c:idx val="0"/>
          <c:order val="0"/>
          <c:tx>
            <c:strRef>
              <c:f>Лист1!$B$1</c:f>
              <c:strCache>
                <c:ptCount val="1"/>
                <c:pt idx="0">
                  <c:v>Столбец1</c:v>
                </c:pt>
              </c:strCache>
            </c:strRef>
          </c:tx>
          <c:cat>
            <c:strRef>
              <c:f>Лист1!$A$2:$A$5</c:f>
              <c:strCache>
                <c:ptCount val="3"/>
                <c:pt idx="0">
                  <c:v>2012 г.</c:v>
                </c:pt>
                <c:pt idx="1">
                  <c:v>2013 г.             </c:v>
                </c:pt>
                <c:pt idx="2">
                  <c:v>2014 г.</c:v>
                </c:pt>
              </c:strCache>
            </c:strRef>
          </c:cat>
          <c:val>
            <c:numRef>
              <c:f>Лист1!$B$2:$B$5</c:f>
              <c:numCache>
                <c:formatCode>General</c:formatCode>
                <c:ptCount val="4"/>
                <c:pt idx="0">
                  <c:v>0</c:v>
                </c:pt>
                <c:pt idx="1">
                  <c:v>13</c:v>
                </c:pt>
                <c:pt idx="2">
                  <c:v>14</c:v>
                </c:pt>
              </c:numCache>
            </c:numRef>
          </c:val>
        </c:ser>
        <c:ser>
          <c:idx val="1"/>
          <c:order val="1"/>
          <c:tx>
            <c:strRef>
              <c:f>Лист1!$C$1</c:f>
              <c:strCache>
                <c:ptCount val="1"/>
                <c:pt idx="0">
                  <c:v>Столбец2</c:v>
                </c:pt>
              </c:strCache>
            </c:strRef>
          </c:tx>
          <c:cat>
            <c:strRef>
              <c:f>Лист1!$A$2:$A$5</c:f>
              <c:strCache>
                <c:ptCount val="3"/>
                <c:pt idx="0">
                  <c:v>2012 г.</c:v>
                </c:pt>
                <c:pt idx="1">
                  <c:v>2013 г.             </c:v>
                </c:pt>
                <c:pt idx="2">
                  <c:v>2014 г.</c:v>
                </c:pt>
              </c:strCache>
            </c:strRef>
          </c:cat>
          <c:val>
            <c:numRef>
              <c:f>Лист1!$C$2:$C$5</c:f>
              <c:numCache>
                <c:formatCode>General</c:formatCode>
                <c:ptCount val="4"/>
              </c:numCache>
            </c:numRef>
          </c:val>
        </c:ser>
        <c:ser>
          <c:idx val="2"/>
          <c:order val="2"/>
          <c:tx>
            <c:strRef>
              <c:f>Лист1!$D$1</c:f>
              <c:strCache>
                <c:ptCount val="1"/>
                <c:pt idx="0">
                  <c:v>Столбец3</c:v>
                </c:pt>
              </c:strCache>
            </c:strRef>
          </c:tx>
          <c:cat>
            <c:strRef>
              <c:f>Лист1!$A$2:$A$5</c:f>
              <c:strCache>
                <c:ptCount val="3"/>
                <c:pt idx="0">
                  <c:v>2012 г.</c:v>
                </c:pt>
                <c:pt idx="1">
                  <c:v>2013 г.             </c:v>
                </c:pt>
                <c:pt idx="2">
                  <c:v>2014 г.</c:v>
                </c:pt>
              </c:strCache>
            </c:strRef>
          </c:cat>
          <c:val>
            <c:numRef>
              <c:f>Лист1!$D$2:$D$5</c:f>
              <c:numCache>
                <c:formatCode>General</c:formatCode>
                <c:ptCount val="4"/>
              </c:numCache>
            </c:numRef>
          </c:val>
        </c:ser>
        <c:shape val="box"/>
        <c:axId val="91730304"/>
        <c:axId val="92083328"/>
        <c:axId val="0"/>
      </c:bar3DChart>
      <c:catAx>
        <c:axId val="91730304"/>
        <c:scaling>
          <c:orientation val="minMax"/>
        </c:scaling>
        <c:axPos val="b"/>
        <c:tickLblPos val="nextTo"/>
        <c:crossAx val="92083328"/>
        <c:crosses val="autoZero"/>
        <c:auto val="1"/>
        <c:lblAlgn val="ctr"/>
        <c:lblOffset val="100"/>
      </c:catAx>
      <c:valAx>
        <c:axId val="92083328"/>
        <c:scaling>
          <c:orientation val="minMax"/>
        </c:scaling>
        <c:axPos val="l"/>
        <c:majorGridlines/>
        <c:numFmt formatCode="General" sourceLinked="1"/>
        <c:tickLblPos val="nextTo"/>
        <c:crossAx val="91730304"/>
        <c:crosses val="autoZero"/>
        <c:crossBetween val="between"/>
      </c:valAx>
    </c:plotArea>
    <c:plotVisOnly val="1"/>
  </c:chart>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lang val="ru-RU"/>
  <c:style val="11"/>
  <c:chart>
    <c:view3D>
      <c:perspective val="30"/>
    </c:view3D>
    <c:plotArea>
      <c:layout/>
      <c:bar3DChart>
        <c:barDir val="col"/>
        <c:grouping val="stacked"/>
        <c:ser>
          <c:idx val="0"/>
          <c:order val="0"/>
          <c:tx>
            <c:strRef>
              <c:f>Лист1!$B$1</c:f>
              <c:strCache>
                <c:ptCount val="1"/>
                <c:pt idx="0">
                  <c:v>Столбец1</c:v>
                </c:pt>
              </c:strCache>
            </c:strRef>
          </c:tx>
          <c:cat>
            <c:strRef>
              <c:f>Лист1!$A$2:$A$5</c:f>
              <c:strCache>
                <c:ptCount val="3"/>
                <c:pt idx="0">
                  <c:v>2012 г.</c:v>
                </c:pt>
                <c:pt idx="1">
                  <c:v>2013 г.             </c:v>
                </c:pt>
                <c:pt idx="2">
                  <c:v>2014 г.</c:v>
                </c:pt>
              </c:strCache>
            </c:strRef>
          </c:cat>
          <c:val>
            <c:numRef>
              <c:f>Лист1!$B$2:$B$5</c:f>
              <c:numCache>
                <c:formatCode>General</c:formatCode>
                <c:ptCount val="4"/>
                <c:pt idx="0">
                  <c:v>29</c:v>
                </c:pt>
                <c:pt idx="1">
                  <c:v>78</c:v>
                </c:pt>
                <c:pt idx="2">
                  <c:v>75</c:v>
                </c:pt>
              </c:numCache>
            </c:numRef>
          </c:val>
        </c:ser>
        <c:ser>
          <c:idx val="1"/>
          <c:order val="1"/>
          <c:tx>
            <c:strRef>
              <c:f>Лист1!$C$1</c:f>
              <c:strCache>
                <c:ptCount val="1"/>
                <c:pt idx="0">
                  <c:v>Столбец2</c:v>
                </c:pt>
              </c:strCache>
            </c:strRef>
          </c:tx>
          <c:cat>
            <c:strRef>
              <c:f>Лист1!$A$2:$A$5</c:f>
              <c:strCache>
                <c:ptCount val="3"/>
                <c:pt idx="0">
                  <c:v>2012 г.</c:v>
                </c:pt>
                <c:pt idx="1">
                  <c:v>2013 г.             </c:v>
                </c:pt>
                <c:pt idx="2">
                  <c:v>2014 г.</c:v>
                </c:pt>
              </c:strCache>
            </c:strRef>
          </c:cat>
          <c:val>
            <c:numRef>
              <c:f>Лист1!$C$2:$C$5</c:f>
              <c:numCache>
                <c:formatCode>General</c:formatCode>
                <c:ptCount val="4"/>
              </c:numCache>
            </c:numRef>
          </c:val>
        </c:ser>
        <c:ser>
          <c:idx val="2"/>
          <c:order val="2"/>
          <c:tx>
            <c:strRef>
              <c:f>Лист1!$D$1</c:f>
              <c:strCache>
                <c:ptCount val="1"/>
                <c:pt idx="0">
                  <c:v>Столбец3</c:v>
                </c:pt>
              </c:strCache>
            </c:strRef>
          </c:tx>
          <c:cat>
            <c:strRef>
              <c:f>Лист1!$A$2:$A$5</c:f>
              <c:strCache>
                <c:ptCount val="3"/>
                <c:pt idx="0">
                  <c:v>2012 г.</c:v>
                </c:pt>
                <c:pt idx="1">
                  <c:v>2013 г.             </c:v>
                </c:pt>
                <c:pt idx="2">
                  <c:v>2014 г.</c:v>
                </c:pt>
              </c:strCache>
            </c:strRef>
          </c:cat>
          <c:val>
            <c:numRef>
              <c:f>Лист1!$D$2:$D$5</c:f>
              <c:numCache>
                <c:formatCode>General</c:formatCode>
                <c:ptCount val="4"/>
              </c:numCache>
            </c:numRef>
          </c:val>
        </c:ser>
        <c:shape val="box"/>
        <c:axId val="93389184"/>
        <c:axId val="93443200"/>
        <c:axId val="0"/>
      </c:bar3DChart>
      <c:catAx>
        <c:axId val="93389184"/>
        <c:scaling>
          <c:orientation val="minMax"/>
        </c:scaling>
        <c:axPos val="b"/>
        <c:tickLblPos val="nextTo"/>
        <c:crossAx val="93443200"/>
        <c:crosses val="autoZero"/>
        <c:auto val="1"/>
        <c:lblAlgn val="ctr"/>
        <c:lblOffset val="100"/>
      </c:catAx>
      <c:valAx>
        <c:axId val="93443200"/>
        <c:scaling>
          <c:orientation val="minMax"/>
        </c:scaling>
        <c:axPos val="l"/>
        <c:majorGridlines/>
        <c:numFmt formatCode="General" sourceLinked="1"/>
        <c:tickLblPos val="nextTo"/>
        <c:crossAx val="93389184"/>
        <c:crosses val="autoZero"/>
        <c:crossBetween val="between"/>
      </c:valAx>
    </c:plotArea>
    <c:plotVisOnly val="1"/>
  </c:chart>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lang val="ru-RU"/>
  <c:style val="11"/>
  <c:chart>
    <c:view3D>
      <c:perspective val="30"/>
    </c:view3D>
    <c:plotArea>
      <c:layout/>
      <c:bar3DChart>
        <c:barDir val="col"/>
        <c:grouping val="stacked"/>
        <c:ser>
          <c:idx val="0"/>
          <c:order val="0"/>
          <c:tx>
            <c:strRef>
              <c:f>Лист1!$B$1</c:f>
              <c:strCache>
                <c:ptCount val="1"/>
                <c:pt idx="0">
                  <c:v>Столбец1</c:v>
                </c:pt>
              </c:strCache>
            </c:strRef>
          </c:tx>
          <c:cat>
            <c:strRef>
              <c:f>Лист1!$A$2:$A$5</c:f>
              <c:strCache>
                <c:ptCount val="3"/>
                <c:pt idx="0">
                  <c:v>2012 г.</c:v>
                </c:pt>
                <c:pt idx="1">
                  <c:v>2013 г.             </c:v>
                </c:pt>
                <c:pt idx="2">
                  <c:v>2014 г.</c:v>
                </c:pt>
              </c:strCache>
            </c:strRef>
          </c:cat>
          <c:val>
            <c:numRef>
              <c:f>Лист1!$B$2:$B$5</c:f>
              <c:numCache>
                <c:formatCode>General</c:formatCode>
                <c:ptCount val="4"/>
                <c:pt idx="0">
                  <c:v>13</c:v>
                </c:pt>
                <c:pt idx="1">
                  <c:v>19</c:v>
                </c:pt>
                <c:pt idx="2">
                  <c:v>18</c:v>
                </c:pt>
              </c:numCache>
            </c:numRef>
          </c:val>
        </c:ser>
        <c:ser>
          <c:idx val="1"/>
          <c:order val="1"/>
          <c:tx>
            <c:strRef>
              <c:f>Лист1!$C$1</c:f>
              <c:strCache>
                <c:ptCount val="1"/>
                <c:pt idx="0">
                  <c:v>Столбец2</c:v>
                </c:pt>
              </c:strCache>
            </c:strRef>
          </c:tx>
          <c:cat>
            <c:strRef>
              <c:f>Лист1!$A$2:$A$5</c:f>
              <c:strCache>
                <c:ptCount val="3"/>
                <c:pt idx="0">
                  <c:v>2012 г.</c:v>
                </c:pt>
                <c:pt idx="1">
                  <c:v>2013 г.             </c:v>
                </c:pt>
                <c:pt idx="2">
                  <c:v>2014 г.</c:v>
                </c:pt>
              </c:strCache>
            </c:strRef>
          </c:cat>
          <c:val>
            <c:numRef>
              <c:f>Лист1!$C$2:$C$5</c:f>
              <c:numCache>
                <c:formatCode>General</c:formatCode>
                <c:ptCount val="4"/>
              </c:numCache>
            </c:numRef>
          </c:val>
        </c:ser>
        <c:ser>
          <c:idx val="2"/>
          <c:order val="2"/>
          <c:tx>
            <c:strRef>
              <c:f>Лист1!$D$1</c:f>
              <c:strCache>
                <c:ptCount val="1"/>
                <c:pt idx="0">
                  <c:v>Столбец3</c:v>
                </c:pt>
              </c:strCache>
            </c:strRef>
          </c:tx>
          <c:cat>
            <c:strRef>
              <c:f>Лист1!$A$2:$A$5</c:f>
              <c:strCache>
                <c:ptCount val="3"/>
                <c:pt idx="0">
                  <c:v>2012 г.</c:v>
                </c:pt>
                <c:pt idx="1">
                  <c:v>2013 г.             </c:v>
                </c:pt>
                <c:pt idx="2">
                  <c:v>2014 г.</c:v>
                </c:pt>
              </c:strCache>
            </c:strRef>
          </c:cat>
          <c:val>
            <c:numRef>
              <c:f>Лист1!$D$2:$D$5</c:f>
              <c:numCache>
                <c:formatCode>General</c:formatCode>
                <c:ptCount val="4"/>
              </c:numCache>
            </c:numRef>
          </c:val>
        </c:ser>
        <c:shape val="box"/>
        <c:axId val="93279744"/>
        <c:axId val="93595520"/>
        <c:axId val="0"/>
      </c:bar3DChart>
      <c:catAx>
        <c:axId val="93279744"/>
        <c:scaling>
          <c:orientation val="minMax"/>
        </c:scaling>
        <c:axPos val="b"/>
        <c:tickLblPos val="nextTo"/>
        <c:crossAx val="93595520"/>
        <c:crosses val="autoZero"/>
        <c:auto val="1"/>
        <c:lblAlgn val="ctr"/>
        <c:lblOffset val="100"/>
      </c:catAx>
      <c:valAx>
        <c:axId val="93595520"/>
        <c:scaling>
          <c:orientation val="minMax"/>
        </c:scaling>
        <c:axPos val="l"/>
        <c:majorGridlines/>
        <c:numFmt formatCode="General" sourceLinked="1"/>
        <c:tickLblPos val="nextTo"/>
        <c:crossAx val="93279744"/>
        <c:crosses val="autoZero"/>
        <c:crossBetween val="between"/>
      </c:valAx>
    </c:plotArea>
    <c:plotVisOnly val="1"/>
  </c:chart>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style val="11"/>
  <c:chart>
    <c:view3D>
      <c:perspective val="30"/>
    </c:view3D>
    <c:plotArea>
      <c:layout/>
      <c:bar3DChart>
        <c:barDir val="col"/>
        <c:grouping val="stacked"/>
        <c:ser>
          <c:idx val="0"/>
          <c:order val="0"/>
          <c:tx>
            <c:strRef>
              <c:f>Лист1!$B$1</c:f>
              <c:strCache>
                <c:ptCount val="1"/>
                <c:pt idx="0">
                  <c:v>Столбец1</c:v>
                </c:pt>
              </c:strCache>
            </c:strRef>
          </c:tx>
          <c:cat>
            <c:strRef>
              <c:f>Лист1!$A$2:$A$5</c:f>
              <c:strCache>
                <c:ptCount val="3"/>
                <c:pt idx="0">
                  <c:v>2012 г.</c:v>
                </c:pt>
                <c:pt idx="1">
                  <c:v>2013 г.             </c:v>
                </c:pt>
                <c:pt idx="2">
                  <c:v>2014 г.</c:v>
                </c:pt>
              </c:strCache>
            </c:strRef>
          </c:cat>
          <c:val>
            <c:numRef>
              <c:f>Лист1!$B$2:$B$5</c:f>
              <c:numCache>
                <c:formatCode>General</c:formatCode>
                <c:ptCount val="4"/>
                <c:pt idx="0">
                  <c:v>162</c:v>
                </c:pt>
                <c:pt idx="1">
                  <c:v>150</c:v>
                </c:pt>
                <c:pt idx="2">
                  <c:v>247</c:v>
                </c:pt>
              </c:numCache>
            </c:numRef>
          </c:val>
        </c:ser>
        <c:ser>
          <c:idx val="1"/>
          <c:order val="1"/>
          <c:tx>
            <c:strRef>
              <c:f>Лист1!$C$1</c:f>
              <c:strCache>
                <c:ptCount val="1"/>
                <c:pt idx="0">
                  <c:v>Столбец2</c:v>
                </c:pt>
              </c:strCache>
            </c:strRef>
          </c:tx>
          <c:cat>
            <c:strRef>
              <c:f>Лист1!$A$2:$A$5</c:f>
              <c:strCache>
                <c:ptCount val="3"/>
                <c:pt idx="0">
                  <c:v>2012 г.</c:v>
                </c:pt>
                <c:pt idx="1">
                  <c:v>2013 г.             </c:v>
                </c:pt>
                <c:pt idx="2">
                  <c:v>2014 г.</c:v>
                </c:pt>
              </c:strCache>
            </c:strRef>
          </c:cat>
          <c:val>
            <c:numRef>
              <c:f>Лист1!$C$2:$C$5</c:f>
              <c:numCache>
                <c:formatCode>General</c:formatCode>
                <c:ptCount val="4"/>
              </c:numCache>
            </c:numRef>
          </c:val>
        </c:ser>
        <c:ser>
          <c:idx val="2"/>
          <c:order val="2"/>
          <c:tx>
            <c:strRef>
              <c:f>Лист1!$D$1</c:f>
              <c:strCache>
                <c:ptCount val="1"/>
                <c:pt idx="0">
                  <c:v>Столбец3</c:v>
                </c:pt>
              </c:strCache>
            </c:strRef>
          </c:tx>
          <c:cat>
            <c:strRef>
              <c:f>Лист1!$A$2:$A$5</c:f>
              <c:strCache>
                <c:ptCount val="3"/>
                <c:pt idx="0">
                  <c:v>2012 г.</c:v>
                </c:pt>
                <c:pt idx="1">
                  <c:v>2013 г.             </c:v>
                </c:pt>
                <c:pt idx="2">
                  <c:v>2014 г.</c:v>
                </c:pt>
              </c:strCache>
            </c:strRef>
          </c:cat>
          <c:val>
            <c:numRef>
              <c:f>Лист1!$D$2:$D$5</c:f>
              <c:numCache>
                <c:formatCode>General</c:formatCode>
                <c:ptCount val="4"/>
              </c:numCache>
            </c:numRef>
          </c:val>
        </c:ser>
        <c:shape val="box"/>
        <c:axId val="93607424"/>
        <c:axId val="93727360"/>
        <c:axId val="0"/>
      </c:bar3DChart>
      <c:catAx>
        <c:axId val="93607424"/>
        <c:scaling>
          <c:orientation val="minMax"/>
        </c:scaling>
        <c:axPos val="b"/>
        <c:tickLblPos val="nextTo"/>
        <c:crossAx val="93727360"/>
        <c:crosses val="autoZero"/>
        <c:auto val="1"/>
        <c:lblAlgn val="ctr"/>
        <c:lblOffset val="100"/>
      </c:catAx>
      <c:valAx>
        <c:axId val="93727360"/>
        <c:scaling>
          <c:orientation val="minMax"/>
        </c:scaling>
        <c:axPos val="l"/>
        <c:majorGridlines/>
        <c:numFmt formatCode="General" sourceLinked="1"/>
        <c:tickLblPos val="nextTo"/>
        <c:crossAx val="93607424"/>
        <c:crosses val="autoZero"/>
        <c:crossBetween val="between"/>
      </c:valAx>
    </c:plotArea>
    <c:plotVisOnly val="1"/>
  </c:chart>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lang val="ru-RU"/>
  <c:style val="11"/>
  <c:chart>
    <c:view3D>
      <c:perspective val="30"/>
    </c:view3D>
    <c:plotArea>
      <c:layout/>
      <c:bar3DChart>
        <c:barDir val="col"/>
        <c:grouping val="stacked"/>
        <c:ser>
          <c:idx val="0"/>
          <c:order val="0"/>
          <c:tx>
            <c:strRef>
              <c:f>Лист1!$B$1</c:f>
              <c:strCache>
                <c:ptCount val="1"/>
                <c:pt idx="0">
                  <c:v>Столбец1</c:v>
                </c:pt>
              </c:strCache>
            </c:strRef>
          </c:tx>
          <c:cat>
            <c:numRef>
              <c:f>Лист1!$A$2:$A$5</c:f>
              <c:numCache>
                <c:formatCode>General</c:formatCode>
                <c:ptCount val="4"/>
                <c:pt idx="0">
                  <c:v>2012</c:v>
                </c:pt>
                <c:pt idx="1">
                  <c:v>2013</c:v>
                </c:pt>
                <c:pt idx="2">
                  <c:v>2014</c:v>
                </c:pt>
              </c:numCache>
            </c:numRef>
          </c:cat>
          <c:val>
            <c:numRef>
              <c:f>Лист1!$B$2:$B$5</c:f>
              <c:numCache>
                <c:formatCode>General</c:formatCode>
                <c:ptCount val="4"/>
                <c:pt idx="0">
                  <c:v>1826</c:v>
                </c:pt>
                <c:pt idx="1">
                  <c:v>2465</c:v>
                </c:pt>
                <c:pt idx="2">
                  <c:v>2197</c:v>
                </c:pt>
              </c:numCache>
            </c:numRef>
          </c:val>
        </c:ser>
        <c:ser>
          <c:idx val="1"/>
          <c:order val="1"/>
          <c:tx>
            <c:strRef>
              <c:f>Лист1!$C$1</c:f>
              <c:strCache>
                <c:ptCount val="1"/>
                <c:pt idx="0">
                  <c:v>Столбец2</c:v>
                </c:pt>
              </c:strCache>
            </c:strRef>
          </c:tx>
          <c:cat>
            <c:numRef>
              <c:f>Лист1!$A$2:$A$5</c:f>
              <c:numCache>
                <c:formatCode>General</c:formatCode>
                <c:ptCount val="4"/>
                <c:pt idx="0">
                  <c:v>2012</c:v>
                </c:pt>
                <c:pt idx="1">
                  <c:v>2013</c:v>
                </c:pt>
                <c:pt idx="2">
                  <c:v>2014</c:v>
                </c:pt>
              </c:numCache>
            </c:numRef>
          </c:cat>
          <c:val>
            <c:numRef>
              <c:f>Лист1!$C$2:$C$5</c:f>
              <c:numCache>
                <c:formatCode>General</c:formatCode>
                <c:ptCount val="4"/>
              </c:numCache>
            </c:numRef>
          </c:val>
        </c:ser>
        <c:ser>
          <c:idx val="2"/>
          <c:order val="2"/>
          <c:tx>
            <c:strRef>
              <c:f>Лист1!$D$1</c:f>
              <c:strCache>
                <c:ptCount val="1"/>
                <c:pt idx="0">
                  <c:v>Столбец3</c:v>
                </c:pt>
              </c:strCache>
            </c:strRef>
          </c:tx>
          <c:cat>
            <c:numRef>
              <c:f>Лист1!$A$2:$A$5</c:f>
              <c:numCache>
                <c:formatCode>General</c:formatCode>
                <c:ptCount val="4"/>
                <c:pt idx="0">
                  <c:v>2012</c:v>
                </c:pt>
                <c:pt idx="1">
                  <c:v>2013</c:v>
                </c:pt>
                <c:pt idx="2">
                  <c:v>2014</c:v>
                </c:pt>
              </c:numCache>
            </c:numRef>
          </c:cat>
          <c:val>
            <c:numRef>
              <c:f>Лист1!$D$2:$D$5</c:f>
              <c:numCache>
                <c:formatCode>General</c:formatCode>
                <c:ptCount val="4"/>
              </c:numCache>
            </c:numRef>
          </c:val>
        </c:ser>
        <c:shape val="box"/>
        <c:axId val="93616000"/>
        <c:axId val="93725056"/>
        <c:axId val="0"/>
      </c:bar3DChart>
      <c:catAx>
        <c:axId val="93616000"/>
        <c:scaling>
          <c:orientation val="minMax"/>
        </c:scaling>
        <c:axPos val="b"/>
        <c:numFmt formatCode="General" sourceLinked="1"/>
        <c:tickLblPos val="nextTo"/>
        <c:crossAx val="93725056"/>
        <c:crosses val="autoZero"/>
        <c:auto val="1"/>
        <c:lblAlgn val="ctr"/>
        <c:lblOffset val="100"/>
      </c:catAx>
      <c:valAx>
        <c:axId val="93725056"/>
        <c:scaling>
          <c:orientation val="minMax"/>
        </c:scaling>
        <c:axPos val="l"/>
        <c:majorGridlines/>
        <c:numFmt formatCode="General" sourceLinked="1"/>
        <c:tickLblPos val="nextTo"/>
        <c:crossAx val="93616000"/>
        <c:crosses val="autoZero"/>
        <c:crossBetween val="between"/>
      </c:valAx>
    </c:plotArea>
    <c:plotVisOnly val="1"/>
  </c:chart>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lang val="ru-RU"/>
  <c:style val="11"/>
  <c:chart>
    <c:view3D>
      <c:perspective val="30"/>
    </c:view3D>
    <c:plotArea>
      <c:layout>
        <c:manualLayout>
          <c:layoutTarget val="inner"/>
          <c:xMode val="edge"/>
          <c:yMode val="edge"/>
          <c:x val="6.8382312713315963E-2"/>
          <c:y val="6.2591207811796556E-2"/>
          <c:w val="0.91023874554430029"/>
          <c:h val="0.85946712601124031"/>
        </c:manualLayout>
      </c:layout>
      <c:bar3DChart>
        <c:barDir val="col"/>
        <c:grouping val="stacked"/>
        <c:ser>
          <c:idx val="0"/>
          <c:order val="0"/>
          <c:tx>
            <c:strRef>
              <c:f>Лист1!$B$1</c:f>
              <c:strCache>
                <c:ptCount val="1"/>
                <c:pt idx="0">
                  <c:v>Столбец1</c:v>
                </c:pt>
              </c:strCache>
            </c:strRef>
          </c:tx>
          <c:cat>
            <c:numRef>
              <c:f>Лист1!$A$2:$A$5</c:f>
              <c:numCache>
                <c:formatCode>General</c:formatCode>
                <c:ptCount val="4"/>
                <c:pt idx="1">
                  <c:v>2013</c:v>
                </c:pt>
                <c:pt idx="2">
                  <c:v>2014</c:v>
                </c:pt>
              </c:numCache>
            </c:numRef>
          </c:cat>
          <c:val>
            <c:numRef>
              <c:f>Лист1!$B$2:$B$5</c:f>
              <c:numCache>
                <c:formatCode>General</c:formatCode>
                <c:ptCount val="4"/>
                <c:pt idx="1">
                  <c:v>214</c:v>
                </c:pt>
                <c:pt idx="2">
                  <c:v>131</c:v>
                </c:pt>
              </c:numCache>
            </c:numRef>
          </c:val>
        </c:ser>
        <c:ser>
          <c:idx val="1"/>
          <c:order val="1"/>
          <c:tx>
            <c:strRef>
              <c:f>Лист1!$C$1</c:f>
              <c:strCache>
                <c:ptCount val="1"/>
                <c:pt idx="0">
                  <c:v>Столбец2</c:v>
                </c:pt>
              </c:strCache>
            </c:strRef>
          </c:tx>
          <c:cat>
            <c:numRef>
              <c:f>Лист1!$A$2:$A$5</c:f>
              <c:numCache>
                <c:formatCode>General</c:formatCode>
                <c:ptCount val="4"/>
                <c:pt idx="1">
                  <c:v>2013</c:v>
                </c:pt>
                <c:pt idx="2">
                  <c:v>2014</c:v>
                </c:pt>
              </c:numCache>
            </c:numRef>
          </c:cat>
          <c:val>
            <c:numRef>
              <c:f>Лист1!$C$2:$C$5</c:f>
              <c:numCache>
                <c:formatCode>General</c:formatCode>
                <c:ptCount val="4"/>
              </c:numCache>
            </c:numRef>
          </c:val>
        </c:ser>
        <c:ser>
          <c:idx val="2"/>
          <c:order val="2"/>
          <c:tx>
            <c:strRef>
              <c:f>Лист1!$D$1</c:f>
              <c:strCache>
                <c:ptCount val="1"/>
                <c:pt idx="0">
                  <c:v>Столбец3</c:v>
                </c:pt>
              </c:strCache>
            </c:strRef>
          </c:tx>
          <c:cat>
            <c:numRef>
              <c:f>Лист1!$A$2:$A$5</c:f>
              <c:numCache>
                <c:formatCode>General</c:formatCode>
                <c:ptCount val="4"/>
                <c:pt idx="1">
                  <c:v>2013</c:v>
                </c:pt>
                <c:pt idx="2">
                  <c:v>2014</c:v>
                </c:pt>
              </c:numCache>
            </c:numRef>
          </c:cat>
          <c:val>
            <c:numRef>
              <c:f>Лист1!$D$2:$D$5</c:f>
              <c:numCache>
                <c:formatCode>General</c:formatCode>
                <c:ptCount val="4"/>
              </c:numCache>
            </c:numRef>
          </c:val>
        </c:ser>
        <c:shape val="box"/>
        <c:axId val="93769088"/>
        <c:axId val="92271744"/>
        <c:axId val="0"/>
      </c:bar3DChart>
      <c:catAx>
        <c:axId val="93769088"/>
        <c:scaling>
          <c:orientation val="minMax"/>
        </c:scaling>
        <c:axPos val="b"/>
        <c:numFmt formatCode="General" sourceLinked="1"/>
        <c:tickLblPos val="nextTo"/>
        <c:crossAx val="92271744"/>
        <c:crosses val="autoZero"/>
        <c:auto val="1"/>
        <c:lblAlgn val="ctr"/>
        <c:lblOffset val="100"/>
      </c:catAx>
      <c:valAx>
        <c:axId val="92271744"/>
        <c:scaling>
          <c:orientation val="minMax"/>
        </c:scaling>
        <c:axPos val="l"/>
        <c:majorGridlines/>
        <c:numFmt formatCode="General" sourceLinked="1"/>
        <c:tickLblPos val="nextTo"/>
        <c:crossAx val="93769088"/>
        <c:crosses val="autoZero"/>
        <c:crossBetween val="between"/>
      </c:valAx>
    </c:plotArea>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2" name="Text Box 2"/>
        <cdr:cNvSpPr txBox="1">
          <a:spLocks xmlns:a="http://schemas.openxmlformats.org/drawingml/2006/main" noChangeArrowheads="1"/>
        </cdr:cNvSpPr>
      </cdr:nvSpPr>
      <cdr:spPr bwMode="auto">
        <a:xfrm xmlns:a="http://schemas.openxmlformats.org/drawingml/2006/main" flipH="1">
          <a:off x="-1095375" y="-1428750"/>
          <a:ext cx="0" cy="0"/>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endParaRPr kumimoji="0" lang="ru-RU" sz="1400" b="0" i="0" u="none" strike="noStrike" cap="none" normalizeH="0" baseline="0" dirty="0" smtClean="0">
            <a:ln>
              <a:noFill/>
            </a:ln>
            <a:solidFill>
              <a:sysClr val="windowText" lastClr="000000"/>
            </a:solidFill>
            <a:effectLst/>
            <a:latin typeface="Arial" pitchFamily="34" charset="0"/>
          </a:endParaRPr>
        </a:p>
      </cdr:txBody>
    </cdr:sp>
  </cdr:relSizeAnchor>
  <cdr:relSizeAnchor xmlns:cdr="http://schemas.openxmlformats.org/drawingml/2006/chartDrawing">
    <cdr:from>
      <cdr:x>0</cdr:x>
      <cdr:y>0</cdr:y>
    </cdr:from>
    <cdr:to>
      <cdr:x>0</cdr:x>
      <cdr:y>0</cdr:y>
    </cdr:to>
    <cdr:sp macro="" textlink="">
      <cdr:nvSpPr>
        <cdr:cNvPr id="3" name="Text Box 2"/>
        <cdr:cNvSpPr txBox="1">
          <a:spLocks xmlns:a="http://schemas.openxmlformats.org/drawingml/2006/main" noChangeArrowheads="1"/>
        </cdr:cNvSpPr>
      </cdr:nvSpPr>
      <cdr:spPr bwMode="auto">
        <a:xfrm xmlns:a="http://schemas.openxmlformats.org/drawingml/2006/main" flipH="1">
          <a:off x="-1095375" y="-1428750"/>
          <a:ext cx="0" cy="0"/>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endParaRPr kumimoji="0" lang="ru-RU" sz="1400" b="0" i="0" u="none" strike="noStrike" cap="none" normalizeH="0" baseline="0" dirty="0" smtClean="0">
            <a:ln>
              <a:noFill/>
            </a:ln>
            <a:solidFill>
              <a:sysClr val="windowText" lastClr="000000"/>
            </a:solidFill>
            <a:effectLst/>
            <a:latin typeface="Arial" pitchFamily="34" charset="0"/>
          </a:endParaRPr>
        </a:p>
      </cdr:txBody>
    </cdr:sp>
  </cdr:relSizeAnchor>
  <cdr:relSizeAnchor xmlns:cdr="http://schemas.openxmlformats.org/drawingml/2006/chartDrawing">
    <cdr:from>
      <cdr:x>0.57875</cdr:x>
      <cdr:y>0.08587</cdr:y>
    </cdr:from>
    <cdr:to>
      <cdr:x>0.675</cdr:x>
      <cdr:y>0.15349</cdr:y>
    </cdr:to>
    <cdr:sp macro="" textlink="">
      <cdr:nvSpPr>
        <cdr:cNvPr id="6" name="Text Box 2"/>
        <cdr:cNvSpPr txBox="1">
          <a:spLocks xmlns:a="http://schemas.openxmlformats.org/drawingml/2006/main" noChangeArrowheads="1"/>
        </cdr:cNvSpPr>
      </cdr:nvSpPr>
      <cdr:spPr bwMode="auto">
        <a:xfrm xmlns:a="http://schemas.openxmlformats.org/drawingml/2006/main">
          <a:off x="3572161" y="518194"/>
          <a:ext cx="594059" cy="408038"/>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lang="ru-RU" sz="1400" dirty="0" smtClean="0">
              <a:latin typeface="Arial" pitchFamily="34" charset="0"/>
            </a:rPr>
            <a:t>102</a:t>
          </a:r>
          <a:endParaRPr kumimoji="0" lang="ru-RU" sz="1400" b="0" i="0" u="none" strike="noStrike" cap="none" normalizeH="0" baseline="0" dirty="0" smtClean="0">
            <a:ln>
              <a:noFill/>
            </a:ln>
            <a:solidFill>
              <a:sysClr val="windowText" lastClr="000000"/>
            </a:solidFill>
            <a:effectLst/>
            <a:latin typeface="Arial" pitchFamily="34" charset="0"/>
          </a:endParaRPr>
        </a:p>
      </cdr:txBody>
    </cdr:sp>
  </cdr:relSizeAnchor>
  <cdr:relSizeAnchor xmlns:cdr="http://schemas.openxmlformats.org/drawingml/2006/chartDrawing">
    <cdr:from>
      <cdr:x>0.40667</cdr:x>
      <cdr:y>0.42793</cdr:y>
    </cdr:from>
    <cdr:to>
      <cdr:x>0.4787</cdr:x>
      <cdr:y>0.48759</cdr:y>
    </cdr:to>
    <cdr:sp macro="" textlink="">
      <cdr:nvSpPr>
        <cdr:cNvPr id="7" name="Text Box 2"/>
        <cdr:cNvSpPr txBox="1">
          <a:spLocks xmlns:a="http://schemas.openxmlformats.org/drawingml/2006/main" noChangeArrowheads="1"/>
        </cdr:cNvSpPr>
      </cdr:nvSpPr>
      <cdr:spPr bwMode="auto">
        <a:xfrm xmlns:a="http://schemas.openxmlformats.org/drawingml/2006/main">
          <a:off x="2510036" y="2582415"/>
          <a:ext cx="444583" cy="360032"/>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lang="ru-RU" sz="1400" dirty="0" smtClean="0">
              <a:latin typeface="Arial" pitchFamily="34" charset="0"/>
            </a:rPr>
            <a:t>88</a:t>
          </a:r>
          <a:endParaRPr kumimoji="0" lang="ru-RU" sz="1400" b="0" i="0" u="none" strike="noStrike" cap="none" normalizeH="0" baseline="0" dirty="0" smtClean="0">
            <a:ln>
              <a:noFill/>
            </a:ln>
            <a:solidFill>
              <a:sysClr val="windowText" lastClr="000000"/>
            </a:solidFill>
            <a:effectLst/>
            <a:latin typeface="Arial" pitchFamily="34" charset="0"/>
          </a:endParaRPr>
        </a:p>
      </cdr:txBody>
    </cdr:sp>
  </cdr:relSizeAnchor>
  <cdr:relSizeAnchor xmlns:cdr="http://schemas.openxmlformats.org/drawingml/2006/chartDrawing">
    <cdr:from>
      <cdr:x>0.15</cdr:x>
      <cdr:y>0.08189</cdr:y>
    </cdr:from>
    <cdr:to>
      <cdr:x>0.22583</cdr:x>
      <cdr:y>0.14853</cdr:y>
    </cdr:to>
    <cdr:sp macro="" textlink="">
      <cdr:nvSpPr>
        <cdr:cNvPr id="8" name="Text Box 2"/>
        <cdr:cNvSpPr txBox="1">
          <a:spLocks xmlns:a="http://schemas.openxmlformats.org/drawingml/2006/main" noChangeArrowheads="1"/>
        </cdr:cNvSpPr>
      </cdr:nvSpPr>
      <cdr:spPr bwMode="auto">
        <a:xfrm xmlns:a="http://schemas.openxmlformats.org/drawingml/2006/main">
          <a:off x="925860" y="494183"/>
          <a:ext cx="468022" cy="402147"/>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Шт.</a:t>
          </a:r>
        </a:p>
      </cdr:txBody>
    </cdr:sp>
  </cdr:relSizeAnchor>
</c:userShapes>
</file>

<file path=ppt/drawings/drawing10.xml><?xml version="1.0" encoding="utf-8"?>
<c:userShapes xmlns:c="http://schemas.openxmlformats.org/drawingml/2006/chart">
  <cdr:relSizeAnchor xmlns:cdr="http://schemas.openxmlformats.org/drawingml/2006/chartDrawing">
    <cdr:from>
      <cdr:x>0.19667</cdr:x>
      <cdr:y>0.29668</cdr:y>
    </cdr:from>
    <cdr:to>
      <cdr:x>0.28152</cdr:x>
      <cdr:y>0.35634</cdr:y>
    </cdr:to>
    <cdr:sp macro="" textlink="">
      <cdr:nvSpPr>
        <cdr:cNvPr id="2" name="Text Box 2"/>
        <cdr:cNvSpPr txBox="1">
          <a:spLocks xmlns:a="http://schemas.openxmlformats.org/drawingml/2006/main" noChangeArrowheads="1"/>
        </cdr:cNvSpPr>
      </cdr:nvSpPr>
      <cdr:spPr bwMode="auto">
        <a:xfrm xmlns:a="http://schemas.openxmlformats.org/drawingml/2006/main">
          <a:off x="1213892" y="1790327"/>
          <a:ext cx="523711" cy="360031"/>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68</a:t>
          </a:r>
        </a:p>
      </cdr:txBody>
    </cdr:sp>
  </cdr:relSizeAnchor>
  <cdr:relSizeAnchor xmlns:cdr="http://schemas.openxmlformats.org/drawingml/2006/chartDrawing">
    <cdr:from>
      <cdr:x>0.395</cdr:x>
      <cdr:y>0.63079</cdr:y>
    </cdr:from>
    <cdr:to>
      <cdr:x>0.48833</cdr:x>
      <cdr:y>0.69045</cdr:y>
    </cdr:to>
    <cdr:sp macro="" textlink="">
      <cdr:nvSpPr>
        <cdr:cNvPr id="3" name="Text Box 2"/>
        <cdr:cNvSpPr txBox="1">
          <a:spLocks xmlns:a="http://schemas.openxmlformats.org/drawingml/2006/main" noChangeArrowheads="1"/>
        </cdr:cNvSpPr>
      </cdr:nvSpPr>
      <cdr:spPr bwMode="auto">
        <a:xfrm xmlns:a="http://schemas.openxmlformats.org/drawingml/2006/main">
          <a:off x="2438028" y="3806552"/>
          <a:ext cx="576064" cy="360040"/>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180</a:t>
          </a:r>
        </a:p>
      </cdr:txBody>
    </cdr:sp>
  </cdr:relSizeAnchor>
  <cdr:relSizeAnchor xmlns:cdr="http://schemas.openxmlformats.org/drawingml/2006/chartDrawing">
    <cdr:from>
      <cdr:x>0.57</cdr:x>
      <cdr:y>0</cdr:y>
    </cdr:from>
    <cdr:to>
      <cdr:x>0.65485</cdr:x>
      <cdr:y>0.05409</cdr:y>
    </cdr:to>
    <cdr:sp macro="" textlink="">
      <cdr:nvSpPr>
        <cdr:cNvPr id="4" name="Text Box 2"/>
        <cdr:cNvSpPr txBox="1">
          <a:spLocks xmlns:a="http://schemas.openxmlformats.org/drawingml/2006/main" noChangeArrowheads="1"/>
        </cdr:cNvSpPr>
      </cdr:nvSpPr>
      <cdr:spPr bwMode="auto">
        <a:xfrm xmlns:a="http://schemas.openxmlformats.org/drawingml/2006/main">
          <a:off x="3518148" y="-9873"/>
          <a:ext cx="523711" cy="326435"/>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119</a:t>
          </a:r>
        </a:p>
      </cdr:txBody>
    </cdr:sp>
  </cdr:relSizeAnchor>
  <cdr:relSizeAnchor xmlns:cdr="http://schemas.openxmlformats.org/drawingml/2006/chartDrawing">
    <cdr:from>
      <cdr:x>0.11501</cdr:x>
      <cdr:y>0.05803</cdr:y>
    </cdr:from>
    <cdr:to>
      <cdr:x>0.19958</cdr:x>
      <cdr:y>0.12467</cdr:y>
    </cdr:to>
    <cdr:sp macro="" textlink="">
      <cdr:nvSpPr>
        <cdr:cNvPr id="5" name="Text Box 2"/>
        <cdr:cNvSpPr txBox="1">
          <a:spLocks xmlns:a="http://schemas.openxmlformats.org/drawingml/2006/main" noChangeArrowheads="1"/>
        </cdr:cNvSpPr>
      </cdr:nvSpPr>
      <cdr:spPr bwMode="auto">
        <a:xfrm xmlns:a="http://schemas.openxmlformats.org/drawingml/2006/main">
          <a:off x="709836" y="350167"/>
          <a:ext cx="522032" cy="402147"/>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Шт.</a:t>
          </a:r>
        </a:p>
      </cdr:txBody>
    </cdr:sp>
  </cdr:relSizeAnchor>
</c:userShapes>
</file>

<file path=ppt/drawings/drawing11.xml><?xml version="1.0" encoding="utf-8"?>
<c:userShapes xmlns:c="http://schemas.openxmlformats.org/drawingml/2006/chart">
  <cdr:relSizeAnchor xmlns:cdr="http://schemas.openxmlformats.org/drawingml/2006/chartDrawing">
    <cdr:from>
      <cdr:x>0.57</cdr:x>
      <cdr:y>0.09382</cdr:y>
    </cdr:from>
    <cdr:to>
      <cdr:x>0.65485</cdr:x>
      <cdr:y>0.15348</cdr:y>
    </cdr:to>
    <cdr:sp macro="" textlink="">
      <cdr:nvSpPr>
        <cdr:cNvPr id="3" name="Text Box 2"/>
        <cdr:cNvSpPr txBox="1">
          <a:spLocks xmlns:a="http://schemas.openxmlformats.org/drawingml/2006/main" noChangeArrowheads="1"/>
        </cdr:cNvSpPr>
      </cdr:nvSpPr>
      <cdr:spPr bwMode="auto">
        <a:xfrm xmlns:a="http://schemas.openxmlformats.org/drawingml/2006/main">
          <a:off x="3518148" y="566191"/>
          <a:ext cx="523711" cy="360032"/>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lang="ru-RU" sz="1400" dirty="0" smtClean="0">
              <a:latin typeface="Arial" pitchFamily="34" charset="0"/>
            </a:rPr>
            <a:t>210</a:t>
          </a:r>
          <a:endParaRPr kumimoji="0" lang="ru-RU" sz="1400" b="0" i="0" u="none" strike="noStrike" cap="none" normalizeH="0" baseline="0" dirty="0" smtClean="0">
            <a:ln>
              <a:noFill/>
            </a:ln>
            <a:solidFill>
              <a:sysClr val="windowText" lastClr="000000"/>
            </a:solidFill>
            <a:effectLst/>
            <a:latin typeface="Arial" pitchFamily="34" charset="0"/>
          </a:endParaRPr>
        </a:p>
      </cdr:txBody>
    </cdr:sp>
  </cdr:relSizeAnchor>
  <cdr:relSizeAnchor xmlns:cdr="http://schemas.openxmlformats.org/drawingml/2006/chartDrawing">
    <cdr:from>
      <cdr:x>0.37167</cdr:x>
      <cdr:y>0.27281</cdr:y>
    </cdr:from>
    <cdr:to>
      <cdr:x>0.45653</cdr:x>
      <cdr:y>0.33645</cdr:y>
    </cdr:to>
    <cdr:sp macro="" textlink="">
      <cdr:nvSpPr>
        <cdr:cNvPr id="4" name="Text Box 2"/>
        <cdr:cNvSpPr txBox="1">
          <a:spLocks xmlns:a="http://schemas.openxmlformats.org/drawingml/2006/main" noChangeArrowheads="1"/>
        </cdr:cNvSpPr>
      </cdr:nvSpPr>
      <cdr:spPr bwMode="auto">
        <a:xfrm xmlns:a="http://schemas.openxmlformats.org/drawingml/2006/main">
          <a:off x="2294012" y="1646311"/>
          <a:ext cx="523773" cy="384042"/>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154</a:t>
          </a:r>
        </a:p>
      </cdr:txBody>
    </cdr:sp>
  </cdr:relSizeAnchor>
  <cdr:relSizeAnchor xmlns:cdr="http://schemas.openxmlformats.org/drawingml/2006/chartDrawing">
    <cdr:from>
      <cdr:x>0.10334</cdr:x>
      <cdr:y>0.09382</cdr:y>
    </cdr:from>
    <cdr:to>
      <cdr:x>0.18792</cdr:x>
      <cdr:y>0.16046</cdr:y>
    </cdr:to>
    <cdr:sp macro="" textlink="">
      <cdr:nvSpPr>
        <cdr:cNvPr id="5" name="Text Box 2"/>
        <cdr:cNvSpPr txBox="1">
          <a:spLocks xmlns:a="http://schemas.openxmlformats.org/drawingml/2006/main" noChangeArrowheads="1"/>
        </cdr:cNvSpPr>
      </cdr:nvSpPr>
      <cdr:spPr bwMode="auto">
        <a:xfrm xmlns:a="http://schemas.openxmlformats.org/drawingml/2006/main">
          <a:off x="637828" y="566191"/>
          <a:ext cx="522032" cy="402147"/>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Шт.</a:t>
          </a:r>
        </a:p>
      </cdr:txBody>
    </cdr:sp>
  </cdr:relSizeAnchor>
</c:userShapes>
</file>

<file path=ppt/drawings/drawing12.xml><?xml version="1.0" encoding="utf-8"?>
<c:userShapes xmlns:c="http://schemas.openxmlformats.org/drawingml/2006/chart">
  <cdr:relSizeAnchor xmlns:cdr="http://schemas.openxmlformats.org/drawingml/2006/chartDrawing">
    <cdr:from>
      <cdr:x>0.22166</cdr:x>
      <cdr:y>0.11932</cdr:y>
    </cdr:from>
    <cdr:to>
      <cdr:x>0.30651</cdr:x>
      <cdr:y>0.17501</cdr:y>
    </cdr:to>
    <cdr:sp macro="" textlink="">
      <cdr:nvSpPr>
        <cdr:cNvPr id="2" name="Text Box 2"/>
        <cdr:cNvSpPr txBox="1">
          <a:spLocks xmlns:a="http://schemas.openxmlformats.org/drawingml/2006/main" noChangeArrowheads="1"/>
        </cdr:cNvSpPr>
      </cdr:nvSpPr>
      <cdr:spPr bwMode="auto">
        <a:xfrm xmlns:a="http://schemas.openxmlformats.org/drawingml/2006/main">
          <a:off x="1368152" y="720080"/>
          <a:ext cx="523711" cy="336030"/>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15</a:t>
          </a:r>
        </a:p>
      </cdr:txBody>
    </cdr:sp>
  </cdr:relSizeAnchor>
  <cdr:relSizeAnchor xmlns:cdr="http://schemas.openxmlformats.org/drawingml/2006/chartDrawing">
    <cdr:from>
      <cdr:x>0.38499</cdr:x>
      <cdr:y>0.22672</cdr:y>
    </cdr:from>
    <cdr:to>
      <cdr:x>0.46984</cdr:x>
      <cdr:y>0.2824</cdr:y>
    </cdr:to>
    <cdr:sp macro="" textlink="">
      <cdr:nvSpPr>
        <cdr:cNvPr id="3" name="Text Box 2"/>
        <cdr:cNvSpPr txBox="1">
          <a:spLocks xmlns:a="http://schemas.openxmlformats.org/drawingml/2006/main" noChangeArrowheads="1"/>
        </cdr:cNvSpPr>
      </cdr:nvSpPr>
      <cdr:spPr bwMode="auto">
        <a:xfrm xmlns:a="http://schemas.openxmlformats.org/drawingml/2006/main">
          <a:off x="2376264" y="1368152"/>
          <a:ext cx="523711" cy="336030"/>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12</a:t>
          </a:r>
        </a:p>
      </cdr:txBody>
    </cdr:sp>
  </cdr:relSizeAnchor>
  <cdr:relSizeAnchor xmlns:cdr="http://schemas.openxmlformats.org/drawingml/2006/chartDrawing">
    <cdr:from>
      <cdr:x>0.57166</cdr:x>
      <cdr:y>0.02386</cdr:y>
    </cdr:from>
    <cdr:to>
      <cdr:x>0.65651</cdr:x>
      <cdr:y>0.0875</cdr:y>
    </cdr:to>
    <cdr:sp macro="" textlink="">
      <cdr:nvSpPr>
        <cdr:cNvPr id="4" name="Text Box 2"/>
        <cdr:cNvSpPr txBox="1">
          <a:spLocks xmlns:a="http://schemas.openxmlformats.org/drawingml/2006/main" noChangeArrowheads="1"/>
        </cdr:cNvSpPr>
      </cdr:nvSpPr>
      <cdr:spPr bwMode="auto">
        <a:xfrm xmlns:a="http://schemas.openxmlformats.org/drawingml/2006/main">
          <a:off x="3528392" y="144016"/>
          <a:ext cx="523711" cy="384036"/>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17</a:t>
          </a:r>
        </a:p>
      </cdr:txBody>
    </cdr:sp>
  </cdr:relSizeAnchor>
  <cdr:relSizeAnchor xmlns:cdr="http://schemas.openxmlformats.org/drawingml/2006/chartDrawing">
    <cdr:from>
      <cdr:x>0.11667</cdr:x>
      <cdr:y>0.04773</cdr:y>
    </cdr:from>
    <cdr:to>
      <cdr:x>0.22332</cdr:x>
      <cdr:y>0.11437</cdr:y>
    </cdr:to>
    <cdr:sp macro="" textlink="">
      <cdr:nvSpPr>
        <cdr:cNvPr id="5" name="Text Box 2"/>
        <cdr:cNvSpPr txBox="1">
          <a:spLocks xmlns:a="http://schemas.openxmlformats.org/drawingml/2006/main" noChangeArrowheads="1"/>
        </cdr:cNvSpPr>
      </cdr:nvSpPr>
      <cdr:spPr bwMode="auto">
        <a:xfrm xmlns:a="http://schemas.openxmlformats.org/drawingml/2006/main">
          <a:off x="720080" y="288032"/>
          <a:ext cx="658290" cy="402147"/>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Шт.</a:t>
          </a:r>
        </a:p>
      </cdr:txBody>
    </cdr:sp>
  </cdr:relSizeAnchor>
</c:userShapes>
</file>

<file path=ppt/drawings/drawing13.xml><?xml version="1.0" encoding="utf-8"?>
<c:userShapes xmlns:c="http://schemas.openxmlformats.org/drawingml/2006/chart">
  <cdr:relSizeAnchor xmlns:cdr="http://schemas.openxmlformats.org/drawingml/2006/chartDrawing">
    <cdr:from>
      <cdr:x>0.36749</cdr:x>
      <cdr:y>0.04773</cdr:y>
    </cdr:from>
    <cdr:to>
      <cdr:x>0.45235</cdr:x>
      <cdr:y>0.09969</cdr:y>
    </cdr:to>
    <cdr:sp macro="" textlink="">
      <cdr:nvSpPr>
        <cdr:cNvPr id="3" name="Text Box 2"/>
        <cdr:cNvSpPr txBox="1">
          <a:spLocks xmlns:a="http://schemas.openxmlformats.org/drawingml/2006/main" noChangeArrowheads="1"/>
        </cdr:cNvSpPr>
      </cdr:nvSpPr>
      <cdr:spPr bwMode="auto">
        <a:xfrm xmlns:a="http://schemas.openxmlformats.org/drawingml/2006/main">
          <a:off x="2268252" y="288031"/>
          <a:ext cx="523712" cy="313579"/>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12</a:t>
          </a:r>
        </a:p>
      </cdr:txBody>
    </cdr:sp>
  </cdr:relSizeAnchor>
  <cdr:relSizeAnchor xmlns:cdr="http://schemas.openxmlformats.org/drawingml/2006/chartDrawing">
    <cdr:from>
      <cdr:x>0.55416</cdr:x>
      <cdr:y>0.39377</cdr:y>
    </cdr:from>
    <cdr:to>
      <cdr:x>0.63901</cdr:x>
      <cdr:y>0.4415</cdr:y>
    </cdr:to>
    <cdr:sp macro="" textlink="">
      <cdr:nvSpPr>
        <cdr:cNvPr id="4" name="Text Box 2"/>
        <cdr:cNvSpPr txBox="1">
          <a:spLocks xmlns:a="http://schemas.openxmlformats.org/drawingml/2006/main" noChangeArrowheads="1"/>
        </cdr:cNvSpPr>
      </cdr:nvSpPr>
      <cdr:spPr bwMode="auto">
        <a:xfrm xmlns:a="http://schemas.openxmlformats.org/drawingml/2006/main">
          <a:off x="3420380" y="2376263"/>
          <a:ext cx="523712" cy="288031"/>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7</a:t>
          </a:r>
        </a:p>
      </cdr:txBody>
    </cdr:sp>
  </cdr:relSizeAnchor>
  <cdr:relSizeAnchor xmlns:cdr="http://schemas.openxmlformats.org/drawingml/2006/chartDrawing">
    <cdr:from>
      <cdr:x>0.11083</cdr:x>
      <cdr:y>0.04773</cdr:y>
    </cdr:from>
    <cdr:to>
      <cdr:x>0.21165</cdr:x>
      <cdr:y>0.11437</cdr:y>
    </cdr:to>
    <cdr:sp macro="" textlink="">
      <cdr:nvSpPr>
        <cdr:cNvPr id="5" name="Text Box 2"/>
        <cdr:cNvSpPr txBox="1">
          <a:spLocks xmlns:a="http://schemas.openxmlformats.org/drawingml/2006/main" noChangeArrowheads="1"/>
        </cdr:cNvSpPr>
      </cdr:nvSpPr>
      <cdr:spPr bwMode="auto">
        <a:xfrm xmlns:a="http://schemas.openxmlformats.org/drawingml/2006/main">
          <a:off x="684076" y="288031"/>
          <a:ext cx="622286" cy="402147"/>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Шт.</a:t>
          </a:r>
        </a:p>
      </cdr:txBody>
    </cdr:sp>
  </cdr:relSizeAnchor>
</c:userShapes>
</file>

<file path=ppt/drawings/drawing14.xml><?xml version="1.0" encoding="utf-8"?>
<c:userShapes xmlns:c="http://schemas.openxmlformats.org/drawingml/2006/chart">
  <cdr:relSizeAnchor xmlns:cdr="http://schemas.openxmlformats.org/drawingml/2006/chartDrawing">
    <cdr:from>
      <cdr:x>0.38333</cdr:x>
      <cdr:y>0.70238</cdr:y>
    </cdr:from>
    <cdr:to>
      <cdr:x>0.43304</cdr:x>
      <cdr:y>0.75409</cdr:y>
    </cdr:to>
    <cdr:sp macro="" textlink="">
      <cdr:nvSpPr>
        <cdr:cNvPr id="3" name="Text Box 2"/>
        <cdr:cNvSpPr txBox="1">
          <a:spLocks xmlns:a="http://schemas.openxmlformats.org/drawingml/2006/main" noChangeArrowheads="1"/>
        </cdr:cNvSpPr>
      </cdr:nvSpPr>
      <cdr:spPr bwMode="auto">
        <a:xfrm xmlns:a="http://schemas.openxmlformats.org/drawingml/2006/main">
          <a:off x="2366020" y="4238599"/>
          <a:ext cx="306820" cy="312034"/>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1</a:t>
          </a:r>
        </a:p>
      </cdr:txBody>
    </cdr:sp>
  </cdr:relSizeAnchor>
  <cdr:relSizeAnchor xmlns:cdr="http://schemas.openxmlformats.org/drawingml/2006/chartDrawing">
    <cdr:from>
      <cdr:x>0.57166</cdr:x>
      <cdr:y>0.0358</cdr:y>
    </cdr:from>
    <cdr:to>
      <cdr:x>0.64862</cdr:x>
      <cdr:y>0.0875</cdr:y>
    </cdr:to>
    <cdr:sp macro="" textlink="">
      <cdr:nvSpPr>
        <cdr:cNvPr id="4" name="Text Box 2"/>
        <cdr:cNvSpPr txBox="1">
          <a:spLocks xmlns:a="http://schemas.openxmlformats.org/drawingml/2006/main" noChangeArrowheads="1"/>
        </cdr:cNvSpPr>
      </cdr:nvSpPr>
      <cdr:spPr bwMode="auto">
        <a:xfrm xmlns:a="http://schemas.openxmlformats.org/drawingml/2006/main">
          <a:off x="3528392" y="216024"/>
          <a:ext cx="475012" cy="312028"/>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lang="ru-RU" sz="1400" dirty="0" smtClean="0">
              <a:latin typeface="Arial" pitchFamily="34" charset="0"/>
            </a:rPr>
            <a:t>15</a:t>
          </a:r>
          <a:endParaRPr kumimoji="0" lang="ru-RU" sz="1400" b="0" i="0" u="none" strike="noStrike" cap="none" normalizeH="0" baseline="0" dirty="0" smtClean="0">
            <a:ln>
              <a:noFill/>
            </a:ln>
            <a:solidFill>
              <a:sysClr val="windowText" lastClr="000000"/>
            </a:solidFill>
            <a:effectLst/>
            <a:latin typeface="Arial" pitchFamily="34" charset="0"/>
          </a:endParaRPr>
        </a:p>
      </cdr:txBody>
    </cdr:sp>
  </cdr:relSizeAnchor>
  <cdr:relSizeAnchor xmlns:cdr="http://schemas.openxmlformats.org/drawingml/2006/chartDrawing">
    <cdr:from>
      <cdr:x>0.105</cdr:x>
      <cdr:y>0.05966</cdr:y>
    </cdr:from>
    <cdr:to>
      <cdr:x>0.19124</cdr:x>
      <cdr:y>0.1263</cdr:y>
    </cdr:to>
    <cdr:sp macro="" textlink="">
      <cdr:nvSpPr>
        <cdr:cNvPr id="5" name="Text Box 2"/>
        <cdr:cNvSpPr txBox="1">
          <a:spLocks xmlns:a="http://schemas.openxmlformats.org/drawingml/2006/main" noChangeArrowheads="1"/>
        </cdr:cNvSpPr>
      </cdr:nvSpPr>
      <cdr:spPr bwMode="auto">
        <a:xfrm xmlns:a="http://schemas.openxmlformats.org/drawingml/2006/main">
          <a:off x="648072" y="360040"/>
          <a:ext cx="532276" cy="402147"/>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Шт.</a:t>
          </a:r>
        </a:p>
      </cdr:txBody>
    </cdr:sp>
  </cdr:relSizeAnchor>
</c:userShapes>
</file>

<file path=ppt/drawings/drawing15.xml><?xml version="1.0" encoding="utf-8"?>
<c:userShapes xmlns:c="http://schemas.openxmlformats.org/drawingml/2006/chart">
  <cdr:relSizeAnchor xmlns:cdr="http://schemas.openxmlformats.org/drawingml/2006/chartDrawing">
    <cdr:from>
      <cdr:x>0.18375</cdr:x>
      <cdr:y>2.20947E-7</cdr:y>
    </cdr:from>
    <cdr:to>
      <cdr:x>0.2686</cdr:x>
      <cdr:y>0.04773</cdr:y>
    </cdr:to>
    <cdr:sp macro="" textlink="">
      <cdr:nvSpPr>
        <cdr:cNvPr id="2" name="Text Box 2"/>
        <cdr:cNvSpPr txBox="1">
          <a:spLocks xmlns:a="http://schemas.openxmlformats.org/drawingml/2006/main" noChangeArrowheads="1"/>
        </cdr:cNvSpPr>
      </cdr:nvSpPr>
      <cdr:spPr bwMode="auto">
        <a:xfrm xmlns:a="http://schemas.openxmlformats.org/drawingml/2006/main">
          <a:off x="1512168" y="1"/>
          <a:ext cx="698282" cy="216024"/>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55</a:t>
          </a:r>
        </a:p>
      </cdr:txBody>
    </cdr:sp>
  </cdr:relSizeAnchor>
  <cdr:relSizeAnchor xmlns:cdr="http://schemas.openxmlformats.org/drawingml/2006/chartDrawing">
    <cdr:from>
      <cdr:x>0.35</cdr:x>
      <cdr:y>0.16308</cdr:y>
    </cdr:from>
    <cdr:to>
      <cdr:x>0.43485</cdr:x>
      <cdr:y>0.22672</cdr:y>
    </cdr:to>
    <cdr:sp macro="" textlink="">
      <cdr:nvSpPr>
        <cdr:cNvPr id="3" name="Text Box 2"/>
        <cdr:cNvSpPr txBox="1">
          <a:spLocks xmlns:a="http://schemas.openxmlformats.org/drawingml/2006/main" noChangeArrowheads="1"/>
        </cdr:cNvSpPr>
      </cdr:nvSpPr>
      <cdr:spPr bwMode="auto">
        <a:xfrm xmlns:a="http://schemas.openxmlformats.org/drawingml/2006/main">
          <a:off x="2160240" y="984109"/>
          <a:ext cx="523711" cy="384043"/>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43</a:t>
          </a:r>
        </a:p>
      </cdr:txBody>
    </cdr:sp>
  </cdr:relSizeAnchor>
  <cdr:relSizeAnchor xmlns:cdr="http://schemas.openxmlformats.org/drawingml/2006/chartDrawing">
    <cdr:from>
      <cdr:x>0.55999</cdr:x>
      <cdr:y>0.19887</cdr:y>
    </cdr:from>
    <cdr:to>
      <cdr:x>0.64484</cdr:x>
      <cdr:y>0.25619</cdr:y>
    </cdr:to>
    <cdr:sp macro="" textlink="">
      <cdr:nvSpPr>
        <cdr:cNvPr id="4" name="Text Box 2"/>
        <cdr:cNvSpPr txBox="1">
          <a:spLocks xmlns:a="http://schemas.openxmlformats.org/drawingml/2006/main" noChangeArrowheads="1"/>
        </cdr:cNvSpPr>
      </cdr:nvSpPr>
      <cdr:spPr bwMode="auto">
        <a:xfrm xmlns:a="http://schemas.openxmlformats.org/drawingml/2006/main">
          <a:off x="3456384" y="1200133"/>
          <a:ext cx="523711" cy="345905"/>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47</a:t>
          </a:r>
        </a:p>
      </cdr:txBody>
    </cdr:sp>
  </cdr:relSizeAnchor>
  <cdr:relSizeAnchor xmlns:cdr="http://schemas.openxmlformats.org/drawingml/2006/chartDrawing">
    <cdr:from>
      <cdr:x>0.07</cdr:x>
      <cdr:y>0</cdr:y>
    </cdr:from>
    <cdr:to>
      <cdr:x>0.15</cdr:x>
      <cdr:y>0.06664</cdr:y>
    </cdr:to>
    <cdr:sp macro="" textlink="">
      <cdr:nvSpPr>
        <cdr:cNvPr id="5" name="Text Box 2"/>
        <cdr:cNvSpPr txBox="1">
          <a:spLocks xmlns:a="http://schemas.openxmlformats.org/drawingml/2006/main" noChangeArrowheads="1"/>
        </cdr:cNvSpPr>
      </cdr:nvSpPr>
      <cdr:spPr bwMode="auto">
        <a:xfrm xmlns:a="http://schemas.openxmlformats.org/drawingml/2006/main">
          <a:off x="432048" y="0"/>
          <a:ext cx="493782" cy="402147"/>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Шт.</a:t>
          </a:r>
        </a:p>
      </cdr:txBody>
    </cdr:sp>
  </cdr:relSizeAnchor>
</c:userShapes>
</file>

<file path=ppt/drawings/drawing16.xml><?xml version="1.0" encoding="utf-8"?>
<c:userShapes xmlns:c="http://schemas.openxmlformats.org/drawingml/2006/chart">
  <cdr:relSizeAnchor xmlns:cdr="http://schemas.openxmlformats.org/drawingml/2006/chartDrawing">
    <cdr:from>
      <cdr:x>0.19667</cdr:x>
      <cdr:y>0.03416</cdr:y>
    </cdr:from>
    <cdr:to>
      <cdr:x>0.26722</cdr:x>
      <cdr:y>0.08026</cdr:y>
    </cdr:to>
    <cdr:sp macro="" textlink="">
      <cdr:nvSpPr>
        <cdr:cNvPr id="2" name="Text Box 2"/>
        <cdr:cNvSpPr txBox="1">
          <a:spLocks xmlns:a="http://schemas.openxmlformats.org/drawingml/2006/main" noChangeArrowheads="1"/>
        </cdr:cNvSpPr>
      </cdr:nvSpPr>
      <cdr:spPr bwMode="auto">
        <a:xfrm xmlns:a="http://schemas.openxmlformats.org/drawingml/2006/main">
          <a:off x="1213892" y="206151"/>
          <a:ext cx="435449" cy="278159"/>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41</a:t>
          </a:r>
        </a:p>
      </cdr:txBody>
    </cdr:sp>
  </cdr:relSizeAnchor>
  <cdr:relSizeAnchor xmlns:cdr="http://schemas.openxmlformats.org/drawingml/2006/chartDrawing">
    <cdr:from>
      <cdr:x>0.395</cdr:x>
      <cdr:y>0.57112</cdr:y>
    </cdr:from>
    <cdr:to>
      <cdr:x>0.45914</cdr:x>
      <cdr:y>0.63079</cdr:y>
    </cdr:to>
    <cdr:sp macro="" textlink="">
      <cdr:nvSpPr>
        <cdr:cNvPr id="3" name="Text Box 2"/>
        <cdr:cNvSpPr txBox="1">
          <a:spLocks xmlns:a="http://schemas.openxmlformats.org/drawingml/2006/main" noChangeArrowheads="1"/>
        </cdr:cNvSpPr>
      </cdr:nvSpPr>
      <cdr:spPr bwMode="auto">
        <a:xfrm xmlns:a="http://schemas.openxmlformats.org/drawingml/2006/main">
          <a:off x="2438028" y="3446511"/>
          <a:ext cx="395885" cy="360039"/>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9</a:t>
          </a:r>
        </a:p>
      </cdr:txBody>
    </cdr:sp>
  </cdr:relSizeAnchor>
  <cdr:relSizeAnchor xmlns:cdr="http://schemas.openxmlformats.org/drawingml/2006/chartDrawing">
    <cdr:from>
      <cdr:x>0.55833</cdr:x>
      <cdr:y>0.61885</cdr:y>
    </cdr:from>
    <cdr:to>
      <cdr:x>0.6401</cdr:x>
      <cdr:y>0.67852</cdr:y>
    </cdr:to>
    <cdr:sp macro="" textlink="">
      <cdr:nvSpPr>
        <cdr:cNvPr id="4" name="Text Box 2"/>
        <cdr:cNvSpPr txBox="1">
          <a:spLocks xmlns:a="http://schemas.openxmlformats.org/drawingml/2006/main" noChangeArrowheads="1"/>
        </cdr:cNvSpPr>
      </cdr:nvSpPr>
      <cdr:spPr bwMode="auto">
        <a:xfrm xmlns:a="http://schemas.openxmlformats.org/drawingml/2006/main">
          <a:off x="3446140" y="3734543"/>
          <a:ext cx="504700" cy="360039"/>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10</a:t>
          </a:r>
        </a:p>
      </cdr:txBody>
    </cdr:sp>
  </cdr:relSizeAnchor>
  <cdr:relSizeAnchor xmlns:cdr="http://schemas.openxmlformats.org/drawingml/2006/chartDrawing">
    <cdr:from>
      <cdr:x>0.08001</cdr:x>
      <cdr:y>0</cdr:y>
    </cdr:from>
    <cdr:to>
      <cdr:x>0.16167</cdr:x>
      <cdr:y>0.06664</cdr:y>
    </cdr:to>
    <cdr:sp macro="" textlink="">
      <cdr:nvSpPr>
        <cdr:cNvPr id="5" name="Text Box 2"/>
        <cdr:cNvSpPr txBox="1">
          <a:spLocks xmlns:a="http://schemas.openxmlformats.org/drawingml/2006/main" noChangeArrowheads="1"/>
        </cdr:cNvSpPr>
      </cdr:nvSpPr>
      <cdr:spPr bwMode="auto">
        <a:xfrm xmlns:a="http://schemas.openxmlformats.org/drawingml/2006/main">
          <a:off x="493838" y="0"/>
          <a:ext cx="504030" cy="402147"/>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Шт.</a:t>
          </a:r>
        </a:p>
      </cdr:txBody>
    </cdr:sp>
  </cdr:relSizeAnchor>
</c:userShapes>
</file>

<file path=ppt/drawings/drawing17.xml><?xml version="1.0" encoding="utf-8"?>
<c:userShapes xmlns:c="http://schemas.openxmlformats.org/drawingml/2006/chart">
  <cdr:relSizeAnchor xmlns:cdr="http://schemas.openxmlformats.org/drawingml/2006/chartDrawing">
    <cdr:from>
      <cdr:x>0.185</cdr:x>
      <cdr:y>0.36827</cdr:y>
    </cdr:from>
    <cdr:to>
      <cdr:x>0.31975</cdr:x>
      <cdr:y>0.42793</cdr:y>
    </cdr:to>
    <cdr:sp macro="" textlink="">
      <cdr:nvSpPr>
        <cdr:cNvPr id="2" name="Text Box 2"/>
        <cdr:cNvSpPr txBox="1">
          <a:spLocks xmlns:a="http://schemas.openxmlformats.org/drawingml/2006/main" noChangeArrowheads="1"/>
        </cdr:cNvSpPr>
      </cdr:nvSpPr>
      <cdr:spPr bwMode="auto">
        <a:xfrm xmlns:a="http://schemas.openxmlformats.org/drawingml/2006/main">
          <a:off x="1141884" y="2222375"/>
          <a:ext cx="831704" cy="360040"/>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lang="ru-RU" sz="1400" dirty="0" smtClean="0">
              <a:latin typeface="Arial" pitchFamily="34" charset="0"/>
            </a:rPr>
            <a:t>14393,8</a:t>
          </a:r>
          <a:endParaRPr kumimoji="0" lang="ru-RU" sz="1400" b="0" i="0" u="none" strike="noStrike" cap="none" normalizeH="0" baseline="0" dirty="0" smtClean="0">
            <a:ln>
              <a:noFill/>
            </a:ln>
            <a:solidFill>
              <a:sysClr val="windowText" lastClr="000000"/>
            </a:solidFill>
            <a:effectLst/>
            <a:latin typeface="Arial" pitchFamily="34" charset="0"/>
          </a:endParaRPr>
        </a:p>
      </cdr:txBody>
    </cdr:sp>
  </cdr:relSizeAnchor>
  <cdr:relSizeAnchor xmlns:cdr="http://schemas.openxmlformats.org/drawingml/2006/chartDrawing">
    <cdr:from>
      <cdr:x>0.34834</cdr:x>
      <cdr:y>0.05803</cdr:y>
    </cdr:from>
    <cdr:to>
      <cdr:x>0.49906</cdr:x>
      <cdr:y>0.12561</cdr:y>
    </cdr:to>
    <cdr:sp macro="" textlink="">
      <cdr:nvSpPr>
        <cdr:cNvPr id="4" name="Text Box 2"/>
        <cdr:cNvSpPr txBox="1">
          <a:spLocks xmlns:a="http://schemas.openxmlformats.org/drawingml/2006/main" noChangeArrowheads="1"/>
        </cdr:cNvSpPr>
      </cdr:nvSpPr>
      <cdr:spPr bwMode="auto">
        <a:xfrm xmlns:a="http://schemas.openxmlformats.org/drawingml/2006/main">
          <a:off x="2149996" y="350167"/>
          <a:ext cx="930274" cy="407843"/>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lang="ru-RU" sz="1400" dirty="0" smtClean="0">
              <a:latin typeface="Arial" pitchFamily="34" charset="0"/>
            </a:rPr>
            <a:t>15400</a:t>
          </a:r>
          <a:endParaRPr kumimoji="0" lang="ru-RU" sz="1400" b="0" i="0" u="none" strike="noStrike" cap="none" normalizeH="0" baseline="0" dirty="0" smtClean="0">
            <a:ln>
              <a:noFill/>
            </a:ln>
            <a:solidFill>
              <a:sysClr val="windowText" lastClr="000000"/>
            </a:solidFill>
            <a:effectLst/>
            <a:latin typeface="Arial" pitchFamily="34" charset="0"/>
          </a:endParaRPr>
        </a:p>
      </cdr:txBody>
    </cdr:sp>
  </cdr:relSizeAnchor>
  <cdr:relSizeAnchor xmlns:cdr="http://schemas.openxmlformats.org/drawingml/2006/chartDrawing">
    <cdr:from>
      <cdr:x>0.55999</cdr:x>
      <cdr:y>0.02386</cdr:y>
    </cdr:from>
    <cdr:to>
      <cdr:x>0.69474</cdr:x>
      <cdr:y>0.08189</cdr:y>
    </cdr:to>
    <cdr:sp macro="" textlink="">
      <cdr:nvSpPr>
        <cdr:cNvPr id="6" name="Text Box 2"/>
        <cdr:cNvSpPr txBox="1">
          <a:spLocks xmlns:a="http://schemas.openxmlformats.org/drawingml/2006/main" noChangeArrowheads="1"/>
        </cdr:cNvSpPr>
      </cdr:nvSpPr>
      <cdr:spPr bwMode="auto">
        <a:xfrm xmlns:a="http://schemas.openxmlformats.org/drawingml/2006/main">
          <a:off x="3456384" y="144016"/>
          <a:ext cx="831704" cy="350167"/>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12569,2</a:t>
          </a:r>
        </a:p>
      </cdr:txBody>
    </cdr:sp>
  </cdr:relSizeAnchor>
  <cdr:relSizeAnchor xmlns:cdr="http://schemas.openxmlformats.org/drawingml/2006/chartDrawing">
    <cdr:from>
      <cdr:x>0.14</cdr:x>
      <cdr:y>0.04773</cdr:y>
    </cdr:from>
    <cdr:to>
      <cdr:x>0.23726</cdr:x>
      <cdr:y>0.11437</cdr:y>
    </cdr:to>
    <cdr:sp macro="" textlink="">
      <cdr:nvSpPr>
        <cdr:cNvPr id="5" name="Text Box 2"/>
        <cdr:cNvSpPr txBox="1">
          <a:spLocks xmlns:a="http://schemas.openxmlformats.org/drawingml/2006/main" noChangeArrowheads="1"/>
        </cdr:cNvSpPr>
      </cdr:nvSpPr>
      <cdr:spPr bwMode="auto">
        <a:xfrm xmlns:a="http://schemas.openxmlformats.org/drawingml/2006/main">
          <a:off x="864096" y="288032"/>
          <a:ext cx="600308" cy="402147"/>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кв.м.</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2" name="Text Box 2"/>
        <cdr:cNvSpPr txBox="1">
          <a:spLocks xmlns:a="http://schemas.openxmlformats.org/drawingml/2006/main" noChangeArrowheads="1"/>
        </cdr:cNvSpPr>
      </cdr:nvSpPr>
      <cdr:spPr bwMode="auto">
        <a:xfrm xmlns:a="http://schemas.openxmlformats.org/drawingml/2006/main" flipH="1">
          <a:off x="-1095375" y="-1428750"/>
          <a:ext cx="0" cy="0"/>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endParaRPr kumimoji="0" lang="ru-RU" sz="1400" b="0" i="0" u="none" strike="noStrike" cap="none" normalizeH="0" baseline="0" dirty="0" smtClean="0">
            <a:ln>
              <a:noFill/>
            </a:ln>
            <a:solidFill>
              <a:sysClr val="windowText" lastClr="000000"/>
            </a:solidFill>
            <a:effectLst/>
            <a:latin typeface="Arial" pitchFamily="34" charset="0"/>
          </a:endParaRPr>
        </a:p>
      </cdr:txBody>
    </cdr:sp>
  </cdr:relSizeAnchor>
  <cdr:relSizeAnchor xmlns:cdr="http://schemas.openxmlformats.org/drawingml/2006/chartDrawing">
    <cdr:from>
      <cdr:x>0</cdr:x>
      <cdr:y>0</cdr:y>
    </cdr:from>
    <cdr:to>
      <cdr:x>0</cdr:x>
      <cdr:y>0</cdr:y>
    </cdr:to>
    <cdr:sp macro="" textlink="">
      <cdr:nvSpPr>
        <cdr:cNvPr id="3" name="Text Box 2"/>
        <cdr:cNvSpPr txBox="1">
          <a:spLocks xmlns:a="http://schemas.openxmlformats.org/drawingml/2006/main" noChangeArrowheads="1"/>
        </cdr:cNvSpPr>
      </cdr:nvSpPr>
      <cdr:spPr bwMode="auto">
        <a:xfrm xmlns:a="http://schemas.openxmlformats.org/drawingml/2006/main" flipH="1">
          <a:off x="-1095375" y="-1428750"/>
          <a:ext cx="0" cy="0"/>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endParaRPr kumimoji="0" lang="ru-RU" sz="1400" b="0" i="0" u="none" strike="noStrike" cap="none" normalizeH="0" baseline="0" dirty="0" smtClean="0">
            <a:ln>
              <a:noFill/>
            </a:ln>
            <a:solidFill>
              <a:sysClr val="windowText" lastClr="000000"/>
            </a:solidFill>
            <a:effectLst/>
            <a:latin typeface="Arial" pitchFamily="34" charset="0"/>
          </a:endParaRPr>
        </a:p>
      </cdr:txBody>
    </cdr:sp>
  </cdr:relSizeAnchor>
  <cdr:relSizeAnchor xmlns:cdr="http://schemas.openxmlformats.org/drawingml/2006/chartDrawing">
    <cdr:from>
      <cdr:x>0.57875</cdr:x>
      <cdr:y>0.08587</cdr:y>
    </cdr:from>
    <cdr:to>
      <cdr:x>0.675</cdr:x>
      <cdr:y>0.15349</cdr:y>
    </cdr:to>
    <cdr:sp macro="" textlink="">
      <cdr:nvSpPr>
        <cdr:cNvPr id="6" name="Text Box 2"/>
        <cdr:cNvSpPr txBox="1">
          <a:spLocks xmlns:a="http://schemas.openxmlformats.org/drawingml/2006/main" noChangeArrowheads="1"/>
        </cdr:cNvSpPr>
      </cdr:nvSpPr>
      <cdr:spPr bwMode="auto">
        <a:xfrm xmlns:a="http://schemas.openxmlformats.org/drawingml/2006/main">
          <a:off x="3572161" y="518194"/>
          <a:ext cx="594059" cy="408038"/>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lang="ru-RU" sz="1400" dirty="0" smtClean="0">
              <a:latin typeface="Arial" pitchFamily="34" charset="0"/>
            </a:rPr>
            <a:t>195</a:t>
          </a:r>
          <a:endParaRPr kumimoji="0" lang="ru-RU" sz="1400" b="0" i="0" u="none" strike="noStrike" cap="none" normalizeH="0" baseline="0" dirty="0" smtClean="0">
            <a:ln>
              <a:noFill/>
            </a:ln>
            <a:solidFill>
              <a:sysClr val="windowText" lastClr="000000"/>
            </a:solidFill>
            <a:effectLst/>
            <a:latin typeface="Arial" pitchFamily="34" charset="0"/>
          </a:endParaRPr>
        </a:p>
      </cdr:txBody>
    </cdr:sp>
  </cdr:relSizeAnchor>
  <cdr:relSizeAnchor xmlns:cdr="http://schemas.openxmlformats.org/drawingml/2006/chartDrawing">
    <cdr:from>
      <cdr:x>0.40667</cdr:x>
      <cdr:y>0.42793</cdr:y>
    </cdr:from>
    <cdr:to>
      <cdr:x>0.4787</cdr:x>
      <cdr:y>0.48759</cdr:y>
    </cdr:to>
    <cdr:sp macro="" textlink="">
      <cdr:nvSpPr>
        <cdr:cNvPr id="7" name="Text Box 2"/>
        <cdr:cNvSpPr txBox="1">
          <a:spLocks xmlns:a="http://schemas.openxmlformats.org/drawingml/2006/main" noChangeArrowheads="1"/>
        </cdr:cNvSpPr>
      </cdr:nvSpPr>
      <cdr:spPr bwMode="auto">
        <a:xfrm xmlns:a="http://schemas.openxmlformats.org/drawingml/2006/main">
          <a:off x="2510036" y="2582415"/>
          <a:ext cx="444583" cy="360032"/>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lang="ru-RU" sz="1400" dirty="0" smtClean="0">
              <a:latin typeface="Arial" pitchFamily="34" charset="0"/>
            </a:rPr>
            <a:t>97</a:t>
          </a:r>
          <a:endParaRPr kumimoji="0" lang="ru-RU" sz="1400" b="0" i="0" u="none" strike="noStrike" cap="none" normalizeH="0" baseline="0" dirty="0" smtClean="0">
            <a:ln>
              <a:noFill/>
            </a:ln>
            <a:solidFill>
              <a:sysClr val="windowText" lastClr="000000"/>
            </a:solidFill>
            <a:effectLst/>
            <a:latin typeface="Arial" pitchFamily="34" charset="0"/>
          </a:endParaRPr>
        </a:p>
      </cdr:txBody>
    </cdr:sp>
  </cdr:relSizeAnchor>
  <cdr:relSizeAnchor xmlns:cdr="http://schemas.openxmlformats.org/drawingml/2006/chartDrawing">
    <cdr:from>
      <cdr:x>0.15</cdr:x>
      <cdr:y>0.08189</cdr:y>
    </cdr:from>
    <cdr:to>
      <cdr:x>0.22583</cdr:x>
      <cdr:y>0.14853</cdr:y>
    </cdr:to>
    <cdr:sp macro="" textlink="">
      <cdr:nvSpPr>
        <cdr:cNvPr id="8" name="Text Box 2"/>
        <cdr:cNvSpPr txBox="1">
          <a:spLocks xmlns:a="http://schemas.openxmlformats.org/drawingml/2006/main" noChangeArrowheads="1"/>
        </cdr:cNvSpPr>
      </cdr:nvSpPr>
      <cdr:spPr bwMode="auto">
        <a:xfrm xmlns:a="http://schemas.openxmlformats.org/drawingml/2006/main">
          <a:off x="925860" y="494183"/>
          <a:ext cx="468022" cy="402147"/>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Шт.</a:t>
          </a: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1.68338E-7</cdr:x>
      <cdr:y>0.04373</cdr:y>
    </cdr:to>
    <cdr:sp macro="" textlink="">
      <cdr:nvSpPr>
        <cdr:cNvPr id="2" name="Text Box 2"/>
        <cdr:cNvSpPr txBox="1">
          <a:spLocks xmlns:a="http://schemas.openxmlformats.org/drawingml/2006/main" noChangeArrowheads="1"/>
        </cdr:cNvSpPr>
      </cdr:nvSpPr>
      <cdr:spPr bwMode="auto">
        <a:xfrm xmlns:a="http://schemas.openxmlformats.org/drawingml/2006/main" flipH="1">
          <a:off x="0" y="0"/>
          <a:ext cx="1" cy="142875"/>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endParaRPr kumimoji="0" lang="ru-RU" sz="1400" b="0" i="0" u="none" strike="noStrike" cap="none" normalizeH="0" baseline="0" dirty="0" smtClean="0">
            <a:ln>
              <a:noFill/>
            </a:ln>
            <a:solidFill>
              <a:sysClr val="windowText" lastClr="000000"/>
            </a:solidFill>
            <a:effectLst/>
            <a:latin typeface="Arial" pitchFamily="34" charset="0"/>
          </a:endParaRPr>
        </a:p>
      </cdr:txBody>
    </cdr:sp>
  </cdr:relSizeAnchor>
  <cdr:relSizeAnchor xmlns:cdr="http://schemas.openxmlformats.org/drawingml/2006/chartDrawing">
    <cdr:from>
      <cdr:x>0</cdr:x>
      <cdr:y>0</cdr:y>
    </cdr:from>
    <cdr:to>
      <cdr:x>0</cdr:x>
      <cdr:y>0</cdr:y>
    </cdr:to>
    <cdr:sp macro="" textlink="">
      <cdr:nvSpPr>
        <cdr:cNvPr id="4" name="Text Box 2"/>
        <cdr:cNvSpPr txBox="1">
          <a:spLocks xmlns:a="http://schemas.openxmlformats.org/drawingml/2006/main" noChangeArrowheads="1"/>
        </cdr:cNvSpPr>
      </cdr:nvSpPr>
      <cdr:spPr bwMode="auto">
        <a:xfrm xmlns:a="http://schemas.openxmlformats.org/drawingml/2006/main" flipH="1">
          <a:off x="-1095375" y="-5619750"/>
          <a:ext cx="0" cy="0"/>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endParaRPr kumimoji="0" lang="ru-RU" sz="1400" b="0" i="0" u="none" strike="noStrike" cap="none" normalizeH="0" baseline="0" dirty="0" smtClean="0">
            <a:ln>
              <a:noFill/>
            </a:ln>
            <a:solidFill>
              <a:sysClr val="windowText" lastClr="000000"/>
            </a:solidFill>
            <a:effectLst/>
            <a:latin typeface="Arial" pitchFamily="34" charset="0"/>
          </a:endParaRPr>
        </a:p>
      </cdr:txBody>
    </cdr:sp>
  </cdr:relSizeAnchor>
  <cdr:relSizeAnchor xmlns:cdr="http://schemas.openxmlformats.org/drawingml/2006/chartDrawing">
    <cdr:from>
      <cdr:x>0.185</cdr:x>
      <cdr:y>0.69045</cdr:y>
    </cdr:from>
    <cdr:to>
      <cdr:x>0.26985</cdr:x>
      <cdr:y>0.73818</cdr:y>
    </cdr:to>
    <cdr:sp macro="" textlink="">
      <cdr:nvSpPr>
        <cdr:cNvPr id="5" name="Text Box 2"/>
        <cdr:cNvSpPr txBox="1">
          <a:spLocks xmlns:a="http://schemas.openxmlformats.org/drawingml/2006/main" noChangeArrowheads="1"/>
        </cdr:cNvSpPr>
      </cdr:nvSpPr>
      <cdr:spPr bwMode="auto">
        <a:xfrm xmlns:a="http://schemas.openxmlformats.org/drawingml/2006/main">
          <a:off x="1141884" y="4166591"/>
          <a:ext cx="523711" cy="288032"/>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0</a:t>
          </a:r>
        </a:p>
      </cdr:txBody>
    </cdr:sp>
  </cdr:relSizeAnchor>
  <cdr:relSizeAnchor xmlns:cdr="http://schemas.openxmlformats.org/drawingml/2006/chartDrawing">
    <cdr:from>
      <cdr:x>0.37167</cdr:x>
      <cdr:y>0.05803</cdr:y>
    </cdr:from>
    <cdr:to>
      <cdr:x>0.45652</cdr:x>
      <cdr:y>0.11769</cdr:y>
    </cdr:to>
    <cdr:sp macro="" textlink="">
      <cdr:nvSpPr>
        <cdr:cNvPr id="6" name="Text Box 2"/>
        <cdr:cNvSpPr txBox="1">
          <a:spLocks xmlns:a="http://schemas.openxmlformats.org/drawingml/2006/main" noChangeArrowheads="1"/>
        </cdr:cNvSpPr>
      </cdr:nvSpPr>
      <cdr:spPr bwMode="auto">
        <a:xfrm xmlns:a="http://schemas.openxmlformats.org/drawingml/2006/main">
          <a:off x="2294012" y="350167"/>
          <a:ext cx="523711" cy="360033"/>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32</a:t>
          </a:r>
        </a:p>
      </cdr:txBody>
    </cdr:sp>
  </cdr:relSizeAnchor>
  <cdr:relSizeAnchor xmlns:cdr="http://schemas.openxmlformats.org/drawingml/2006/chartDrawing">
    <cdr:from>
      <cdr:x>0.57</cdr:x>
      <cdr:y>0.09382</cdr:y>
    </cdr:from>
    <cdr:to>
      <cdr:x>0.64375</cdr:x>
      <cdr:y>0.15823</cdr:y>
    </cdr:to>
    <cdr:sp macro="" textlink="">
      <cdr:nvSpPr>
        <cdr:cNvPr id="7" name="Text Box 2"/>
        <cdr:cNvSpPr txBox="1">
          <a:spLocks xmlns:a="http://schemas.openxmlformats.org/drawingml/2006/main" noChangeArrowheads="1"/>
        </cdr:cNvSpPr>
      </cdr:nvSpPr>
      <cdr:spPr bwMode="auto">
        <a:xfrm xmlns:a="http://schemas.openxmlformats.org/drawingml/2006/main">
          <a:off x="3518148" y="566191"/>
          <a:ext cx="455200" cy="388638"/>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30</a:t>
          </a:r>
        </a:p>
      </cdr:txBody>
    </cdr:sp>
  </cdr:relSizeAnchor>
  <cdr:relSizeAnchor xmlns:cdr="http://schemas.openxmlformats.org/drawingml/2006/chartDrawing">
    <cdr:from>
      <cdr:x>0.10334</cdr:x>
      <cdr:y>0.06996</cdr:y>
    </cdr:from>
    <cdr:to>
      <cdr:x>0.19667</cdr:x>
      <cdr:y>0.1366</cdr:y>
    </cdr:to>
    <cdr:sp macro="" textlink="">
      <cdr:nvSpPr>
        <cdr:cNvPr id="8" name="Text Box 2"/>
        <cdr:cNvSpPr txBox="1">
          <a:spLocks xmlns:a="http://schemas.openxmlformats.org/drawingml/2006/main" noChangeArrowheads="1"/>
        </cdr:cNvSpPr>
      </cdr:nvSpPr>
      <cdr:spPr bwMode="auto">
        <a:xfrm xmlns:a="http://schemas.openxmlformats.org/drawingml/2006/main">
          <a:off x="637828" y="422175"/>
          <a:ext cx="576038" cy="402147"/>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Шт.</a:t>
          </a: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3.36676E-7</cdr:x>
      <cdr:y>0.05539</cdr:y>
    </cdr:to>
    <cdr:sp macro="" textlink="">
      <cdr:nvSpPr>
        <cdr:cNvPr id="4" name="Text Box 2"/>
        <cdr:cNvSpPr txBox="1">
          <a:spLocks xmlns:a="http://schemas.openxmlformats.org/drawingml/2006/main" noChangeArrowheads="1"/>
        </cdr:cNvSpPr>
      </cdr:nvSpPr>
      <cdr:spPr bwMode="auto">
        <a:xfrm xmlns:a="http://schemas.openxmlformats.org/drawingml/2006/main" flipH="1">
          <a:off x="0" y="0"/>
          <a:ext cx="2" cy="180975"/>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endParaRPr kumimoji="0" lang="ru-RU" sz="1400" b="0" i="0" u="none" strike="noStrike" cap="none" normalizeH="0" baseline="0" dirty="0" smtClean="0">
            <a:ln>
              <a:noFill/>
            </a:ln>
            <a:solidFill>
              <a:sysClr val="windowText" lastClr="000000"/>
            </a:solidFill>
            <a:effectLst/>
            <a:latin typeface="Arial" pitchFamily="34" charset="0"/>
          </a:endParaRPr>
        </a:p>
      </cdr:txBody>
    </cdr:sp>
  </cdr:relSizeAnchor>
  <cdr:relSizeAnchor xmlns:cdr="http://schemas.openxmlformats.org/drawingml/2006/chartDrawing">
    <cdr:from>
      <cdr:x>0.20834</cdr:x>
      <cdr:y>0.71431</cdr:y>
    </cdr:from>
    <cdr:to>
      <cdr:x>0.27248</cdr:x>
      <cdr:y>0.77554</cdr:y>
    </cdr:to>
    <cdr:sp macro="" textlink="">
      <cdr:nvSpPr>
        <cdr:cNvPr id="3" name="Text Box 2"/>
        <cdr:cNvSpPr txBox="1">
          <a:spLocks xmlns:a="http://schemas.openxmlformats.org/drawingml/2006/main" noChangeArrowheads="1"/>
        </cdr:cNvSpPr>
      </cdr:nvSpPr>
      <cdr:spPr bwMode="auto">
        <a:xfrm xmlns:a="http://schemas.openxmlformats.org/drawingml/2006/main">
          <a:off x="1285900" y="4310607"/>
          <a:ext cx="395885" cy="369475"/>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0</a:t>
          </a:r>
        </a:p>
      </cdr:txBody>
    </cdr:sp>
  </cdr:relSizeAnchor>
  <cdr:relSizeAnchor xmlns:cdr="http://schemas.openxmlformats.org/drawingml/2006/chartDrawing">
    <cdr:from>
      <cdr:x>0.36</cdr:x>
      <cdr:y>0.06996</cdr:y>
    </cdr:from>
    <cdr:to>
      <cdr:x>0.45333</cdr:x>
      <cdr:y>0.11769</cdr:y>
    </cdr:to>
    <cdr:sp macro="" textlink="">
      <cdr:nvSpPr>
        <cdr:cNvPr id="5" name="Text Box 2"/>
        <cdr:cNvSpPr txBox="1">
          <a:spLocks xmlns:a="http://schemas.openxmlformats.org/drawingml/2006/main" noChangeArrowheads="1"/>
        </cdr:cNvSpPr>
      </cdr:nvSpPr>
      <cdr:spPr bwMode="auto">
        <a:xfrm xmlns:a="http://schemas.openxmlformats.org/drawingml/2006/main">
          <a:off x="2222004" y="422175"/>
          <a:ext cx="576064" cy="288025"/>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lang="ru-RU" sz="1400" dirty="0" smtClean="0">
              <a:latin typeface="Arial" pitchFamily="34" charset="0"/>
            </a:rPr>
            <a:t>13</a:t>
          </a:r>
          <a:endParaRPr kumimoji="0" lang="ru-RU" sz="1400" b="0" i="0" u="none" strike="noStrike" cap="none" normalizeH="0" baseline="0" dirty="0" smtClean="0">
            <a:ln>
              <a:noFill/>
            </a:ln>
            <a:solidFill>
              <a:sysClr val="windowText" lastClr="000000"/>
            </a:solidFill>
            <a:effectLst/>
            <a:latin typeface="Arial" pitchFamily="34" charset="0"/>
          </a:endParaRPr>
        </a:p>
      </cdr:txBody>
    </cdr:sp>
  </cdr:relSizeAnchor>
  <cdr:relSizeAnchor xmlns:cdr="http://schemas.openxmlformats.org/drawingml/2006/chartDrawing">
    <cdr:from>
      <cdr:x>0.58167</cdr:x>
      <cdr:y>0.0103</cdr:y>
    </cdr:from>
    <cdr:to>
      <cdr:x>0.64741</cdr:x>
      <cdr:y>0.062</cdr:y>
    </cdr:to>
    <cdr:sp macro="" textlink="">
      <cdr:nvSpPr>
        <cdr:cNvPr id="6" name="Text Box 2"/>
        <cdr:cNvSpPr txBox="1">
          <a:spLocks xmlns:a="http://schemas.openxmlformats.org/drawingml/2006/main" noChangeArrowheads="1"/>
        </cdr:cNvSpPr>
      </cdr:nvSpPr>
      <cdr:spPr bwMode="auto">
        <a:xfrm xmlns:a="http://schemas.openxmlformats.org/drawingml/2006/main">
          <a:off x="3590156" y="62135"/>
          <a:ext cx="405761" cy="312028"/>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14</a:t>
          </a:r>
        </a:p>
      </cdr:txBody>
    </cdr:sp>
  </cdr:relSizeAnchor>
  <cdr:relSizeAnchor xmlns:cdr="http://schemas.openxmlformats.org/drawingml/2006/chartDrawing">
    <cdr:from>
      <cdr:x>0.09167</cdr:x>
      <cdr:y>0.08189</cdr:y>
    </cdr:from>
    <cdr:to>
      <cdr:x>0.18208</cdr:x>
      <cdr:y>0.14853</cdr:y>
    </cdr:to>
    <cdr:sp macro="" textlink="">
      <cdr:nvSpPr>
        <cdr:cNvPr id="7" name="Text Box 2"/>
        <cdr:cNvSpPr txBox="1">
          <a:spLocks xmlns:a="http://schemas.openxmlformats.org/drawingml/2006/main" noChangeArrowheads="1"/>
        </cdr:cNvSpPr>
      </cdr:nvSpPr>
      <cdr:spPr bwMode="auto">
        <a:xfrm xmlns:a="http://schemas.openxmlformats.org/drawingml/2006/main">
          <a:off x="565820" y="494183"/>
          <a:ext cx="558037" cy="402147"/>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Шт.</a:t>
          </a: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cdr:y>
    </cdr:from>
    <cdr:to>
      <cdr:x>1.68338E-7</cdr:x>
      <cdr:y>0.02915</cdr:y>
    </cdr:to>
    <cdr:sp macro="" textlink="">
      <cdr:nvSpPr>
        <cdr:cNvPr id="4" name="Text Box 2"/>
        <cdr:cNvSpPr txBox="1">
          <a:spLocks xmlns:a="http://schemas.openxmlformats.org/drawingml/2006/main" noChangeArrowheads="1"/>
        </cdr:cNvSpPr>
      </cdr:nvSpPr>
      <cdr:spPr bwMode="auto">
        <a:xfrm xmlns:a="http://schemas.openxmlformats.org/drawingml/2006/main" flipH="1">
          <a:off x="0" y="0"/>
          <a:ext cx="1" cy="95250"/>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endParaRPr kumimoji="0" lang="ru-RU" sz="1400" b="0" i="0" u="none" strike="noStrike" cap="none" normalizeH="0" baseline="0" dirty="0" smtClean="0">
            <a:ln>
              <a:noFill/>
            </a:ln>
            <a:solidFill>
              <a:sysClr val="windowText" lastClr="000000"/>
            </a:solidFill>
            <a:effectLst/>
            <a:latin typeface="Arial" pitchFamily="34" charset="0"/>
          </a:endParaRPr>
        </a:p>
      </cdr:txBody>
    </cdr:sp>
  </cdr:relSizeAnchor>
  <cdr:relSizeAnchor xmlns:cdr="http://schemas.openxmlformats.org/drawingml/2006/chartDrawing">
    <cdr:from>
      <cdr:x>0.19667</cdr:x>
      <cdr:y>0.46373</cdr:y>
    </cdr:from>
    <cdr:to>
      <cdr:x>0.28152</cdr:x>
      <cdr:y>0.5131</cdr:y>
    </cdr:to>
    <cdr:sp macro="" textlink="">
      <cdr:nvSpPr>
        <cdr:cNvPr id="3" name="Text Box 2"/>
        <cdr:cNvSpPr txBox="1">
          <a:spLocks xmlns:a="http://schemas.openxmlformats.org/drawingml/2006/main" noChangeArrowheads="1"/>
        </cdr:cNvSpPr>
      </cdr:nvSpPr>
      <cdr:spPr bwMode="auto">
        <a:xfrm xmlns:a="http://schemas.openxmlformats.org/drawingml/2006/main">
          <a:off x="1213892" y="2798439"/>
          <a:ext cx="523711" cy="297905"/>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29</a:t>
          </a:r>
        </a:p>
      </cdr:txBody>
    </cdr:sp>
  </cdr:relSizeAnchor>
  <cdr:relSizeAnchor xmlns:cdr="http://schemas.openxmlformats.org/drawingml/2006/chartDrawing">
    <cdr:from>
      <cdr:x>0.36875</cdr:x>
      <cdr:y>0</cdr:y>
    </cdr:from>
    <cdr:to>
      <cdr:x>0.44398</cdr:x>
      <cdr:y>0.04609</cdr:y>
    </cdr:to>
    <cdr:sp macro="" textlink="">
      <cdr:nvSpPr>
        <cdr:cNvPr id="5" name="Text Box 2"/>
        <cdr:cNvSpPr txBox="1">
          <a:spLocks xmlns:a="http://schemas.openxmlformats.org/drawingml/2006/main" noChangeArrowheads="1"/>
        </cdr:cNvSpPr>
      </cdr:nvSpPr>
      <cdr:spPr bwMode="auto">
        <a:xfrm xmlns:a="http://schemas.openxmlformats.org/drawingml/2006/main">
          <a:off x="2275999" y="0"/>
          <a:ext cx="464334" cy="278159"/>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78</a:t>
          </a:r>
        </a:p>
      </cdr:txBody>
    </cdr:sp>
  </cdr:relSizeAnchor>
  <cdr:relSizeAnchor xmlns:cdr="http://schemas.openxmlformats.org/drawingml/2006/chartDrawing">
    <cdr:from>
      <cdr:x>0.57166</cdr:x>
      <cdr:y>0.0358</cdr:y>
    </cdr:from>
    <cdr:to>
      <cdr:x>0.64702</cdr:x>
      <cdr:y>0.09546</cdr:y>
    </cdr:to>
    <cdr:sp macro="" textlink="">
      <cdr:nvSpPr>
        <cdr:cNvPr id="6" name="Text Box 2"/>
        <cdr:cNvSpPr txBox="1">
          <a:spLocks xmlns:a="http://schemas.openxmlformats.org/drawingml/2006/main" noChangeArrowheads="1"/>
        </cdr:cNvSpPr>
      </cdr:nvSpPr>
      <cdr:spPr bwMode="auto">
        <a:xfrm xmlns:a="http://schemas.openxmlformats.org/drawingml/2006/main">
          <a:off x="3528392" y="216025"/>
          <a:ext cx="465137" cy="360040"/>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75</a:t>
          </a:r>
        </a:p>
      </cdr:txBody>
    </cdr:sp>
  </cdr:relSizeAnchor>
  <cdr:relSizeAnchor xmlns:cdr="http://schemas.openxmlformats.org/drawingml/2006/chartDrawing">
    <cdr:from>
      <cdr:x>0.105</cdr:x>
      <cdr:y>0.05966</cdr:y>
    </cdr:from>
    <cdr:to>
      <cdr:x>0.19124</cdr:x>
      <cdr:y>0.1263</cdr:y>
    </cdr:to>
    <cdr:sp macro="" textlink="">
      <cdr:nvSpPr>
        <cdr:cNvPr id="7" name="Text Box 2"/>
        <cdr:cNvSpPr txBox="1">
          <a:spLocks xmlns:a="http://schemas.openxmlformats.org/drawingml/2006/main" noChangeArrowheads="1"/>
        </cdr:cNvSpPr>
      </cdr:nvSpPr>
      <cdr:spPr bwMode="auto">
        <a:xfrm xmlns:a="http://schemas.openxmlformats.org/drawingml/2006/main">
          <a:off x="648072" y="360040"/>
          <a:ext cx="532276" cy="402147"/>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Шт.</a:t>
          </a: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cdr:y>
    </cdr:from>
    <cdr:to>
      <cdr:x>3.36676E-7</cdr:x>
      <cdr:y>0.06122</cdr:y>
    </cdr:to>
    <cdr:sp macro="" textlink="">
      <cdr:nvSpPr>
        <cdr:cNvPr id="4" name="Text Box 2"/>
        <cdr:cNvSpPr txBox="1">
          <a:spLocks xmlns:a="http://schemas.openxmlformats.org/drawingml/2006/main" noChangeArrowheads="1"/>
        </cdr:cNvSpPr>
      </cdr:nvSpPr>
      <cdr:spPr bwMode="auto">
        <a:xfrm xmlns:a="http://schemas.openxmlformats.org/drawingml/2006/main" flipH="1">
          <a:off x="0" y="0"/>
          <a:ext cx="2" cy="200025"/>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             </a:t>
          </a:r>
        </a:p>
      </cdr:txBody>
    </cdr:sp>
  </cdr:relSizeAnchor>
  <cdr:relSizeAnchor xmlns:cdr="http://schemas.openxmlformats.org/drawingml/2006/chartDrawing">
    <cdr:from>
      <cdr:x>0.3775</cdr:x>
      <cdr:y>0.00632</cdr:y>
    </cdr:from>
    <cdr:to>
      <cdr:x>0.44164</cdr:x>
      <cdr:y>0.06996</cdr:y>
    </cdr:to>
    <cdr:sp macro="" textlink="">
      <cdr:nvSpPr>
        <cdr:cNvPr id="3" name="Text Box 2"/>
        <cdr:cNvSpPr txBox="1">
          <a:spLocks xmlns:a="http://schemas.openxmlformats.org/drawingml/2006/main" noChangeArrowheads="1"/>
        </cdr:cNvSpPr>
      </cdr:nvSpPr>
      <cdr:spPr bwMode="auto">
        <a:xfrm xmlns:a="http://schemas.openxmlformats.org/drawingml/2006/main">
          <a:off x="2330006" y="38140"/>
          <a:ext cx="395884" cy="384036"/>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19</a:t>
          </a:r>
        </a:p>
      </cdr:txBody>
    </cdr:sp>
  </cdr:relSizeAnchor>
  <cdr:relSizeAnchor xmlns:cdr="http://schemas.openxmlformats.org/drawingml/2006/chartDrawing">
    <cdr:from>
      <cdr:x>0.19667</cdr:x>
      <cdr:y>0.23701</cdr:y>
    </cdr:from>
    <cdr:to>
      <cdr:x>0.28152</cdr:x>
      <cdr:y>0.29565</cdr:y>
    </cdr:to>
    <cdr:sp macro="" textlink="">
      <cdr:nvSpPr>
        <cdr:cNvPr id="5" name="Text Box 2"/>
        <cdr:cNvSpPr txBox="1">
          <a:spLocks xmlns:a="http://schemas.openxmlformats.org/drawingml/2006/main" noChangeArrowheads="1"/>
        </cdr:cNvSpPr>
      </cdr:nvSpPr>
      <cdr:spPr bwMode="auto">
        <a:xfrm xmlns:a="http://schemas.openxmlformats.org/drawingml/2006/main">
          <a:off x="1213892" y="1430287"/>
          <a:ext cx="523711" cy="353862"/>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13</a:t>
          </a:r>
        </a:p>
      </cdr:txBody>
    </cdr:sp>
  </cdr:relSizeAnchor>
  <cdr:relSizeAnchor xmlns:cdr="http://schemas.openxmlformats.org/drawingml/2006/chartDrawing">
    <cdr:from>
      <cdr:x>0.57</cdr:x>
      <cdr:y>0.06996</cdr:y>
    </cdr:from>
    <cdr:to>
      <cdr:x>0.64973</cdr:x>
      <cdr:y>0.12962</cdr:y>
    </cdr:to>
    <cdr:sp macro="" textlink="">
      <cdr:nvSpPr>
        <cdr:cNvPr id="6" name="Text Box 2"/>
        <cdr:cNvSpPr txBox="1">
          <a:spLocks xmlns:a="http://schemas.openxmlformats.org/drawingml/2006/main" noChangeArrowheads="1"/>
        </cdr:cNvSpPr>
      </cdr:nvSpPr>
      <cdr:spPr bwMode="auto">
        <a:xfrm xmlns:a="http://schemas.openxmlformats.org/drawingml/2006/main">
          <a:off x="3518148" y="422175"/>
          <a:ext cx="492131" cy="360040"/>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18</a:t>
          </a:r>
        </a:p>
      </cdr:txBody>
    </cdr:sp>
  </cdr:relSizeAnchor>
  <cdr:relSizeAnchor xmlns:cdr="http://schemas.openxmlformats.org/drawingml/2006/chartDrawing">
    <cdr:from>
      <cdr:x>0.10334</cdr:x>
      <cdr:y>0.03416</cdr:y>
    </cdr:from>
    <cdr:to>
      <cdr:x>0.18792</cdr:x>
      <cdr:y>0.1008</cdr:y>
    </cdr:to>
    <cdr:sp macro="" textlink="">
      <cdr:nvSpPr>
        <cdr:cNvPr id="7" name="Text Box 2"/>
        <cdr:cNvSpPr txBox="1">
          <a:spLocks xmlns:a="http://schemas.openxmlformats.org/drawingml/2006/main" noChangeArrowheads="1"/>
        </cdr:cNvSpPr>
      </cdr:nvSpPr>
      <cdr:spPr bwMode="auto">
        <a:xfrm xmlns:a="http://schemas.openxmlformats.org/drawingml/2006/main">
          <a:off x="637828" y="206151"/>
          <a:ext cx="522032" cy="402147"/>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Шт.</a:t>
          </a:r>
        </a:p>
      </cdr:txBody>
    </cdr:sp>
  </cdr:relSizeAnchor>
</c:userShapes>
</file>

<file path=ppt/drawings/drawing7.xml><?xml version="1.0" encoding="utf-8"?>
<c:userShapes xmlns:c="http://schemas.openxmlformats.org/drawingml/2006/chart">
  <cdr:relSizeAnchor xmlns:cdr="http://schemas.openxmlformats.org/drawingml/2006/chartDrawing">
    <cdr:from>
      <cdr:x>0.185</cdr:x>
      <cdr:y>0.22508</cdr:y>
    </cdr:from>
    <cdr:to>
      <cdr:x>0.26986</cdr:x>
      <cdr:y>0.2927</cdr:y>
    </cdr:to>
    <cdr:sp macro="" textlink="">
      <cdr:nvSpPr>
        <cdr:cNvPr id="2" name="Text Box 2"/>
        <cdr:cNvSpPr txBox="1">
          <a:spLocks xmlns:a="http://schemas.openxmlformats.org/drawingml/2006/main" noChangeArrowheads="1"/>
        </cdr:cNvSpPr>
      </cdr:nvSpPr>
      <cdr:spPr bwMode="auto">
        <a:xfrm xmlns:a="http://schemas.openxmlformats.org/drawingml/2006/main">
          <a:off x="1141884" y="1358279"/>
          <a:ext cx="523773" cy="408038"/>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162</a:t>
          </a:r>
        </a:p>
      </cdr:txBody>
    </cdr:sp>
  </cdr:relSizeAnchor>
  <cdr:relSizeAnchor xmlns:cdr="http://schemas.openxmlformats.org/drawingml/2006/chartDrawing">
    <cdr:from>
      <cdr:x>0.38333</cdr:x>
      <cdr:y>0.28474</cdr:y>
    </cdr:from>
    <cdr:to>
      <cdr:x>0.46818</cdr:x>
      <cdr:y>0.34838</cdr:y>
    </cdr:to>
    <cdr:sp macro="" textlink="">
      <cdr:nvSpPr>
        <cdr:cNvPr id="3" name="Text Box 2"/>
        <cdr:cNvSpPr txBox="1">
          <a:spLocks xmlns:a="http://schemas.openxmlformats.org/drawingml/2006/main" noChangeArrowheads="1"/>
        </cdr:cNvSpPr>
      </cdr:nvSpPr>
      <cdr:spPr bwMode="auto">
        <a:xfrm xmlns:a="http://schemas.openxmlformats.org/drawingml/2006/main">
          <a:off x="2366020" y="1718319"/>
          <a:ext cx="523711" cy="384035"/>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150</a:t>
          </a:r>
        </a:p>
      </cdr:txBody>
    </cdr:sp>
  </cdr:relSizeAnchor>
  <cdr:relSizeAnchor xmlns:cdr="http://schemas.openxmlformats.org/drawingml/2006/chartDrawing">
    <cdr:from>
      <cdr:x>0.56125</cdr:x>
      <cdr:y>1.65711E-7</cdr:y>
    </cdr:from>
    <cdr:to>
      <cdr:x>0.66868</cdr:x>
      <cdr:y>0.05803</cdr:y>
    </cdr:to>
    <cdr:sp macro="" textlink="">
      <cdr:nvSpPr>
        <cdr:cNvPr id="4" name="Text Box 2"/>
        <cdr:cNvSpPr txBox="1">
          <a:spLocks xmlns:a="http://schemas.openxmlformats.org/drawingml/2006/main" noChangeArrowheads="1"/>
        </cdr:cNvSpPr>
      </cdr:nvSpPr>
      <cdr:spPr bwMode="auto">
        <a:xfrm xmlns:a="http://schemas.openxmlformats.org/drawingml/2006/main">
          <a:off x="3464147" y="1"/>
          <a:ext cx="663080" cy="350166"/>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247</a:t>
          </a:r>
        </a:p>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endParaRPr kumimoji="0" lang="ru-RU" sz="1400" b="0" i="0" u="none" strike="noStrike" cap="none" normalizeH="0" baseline="0" dirty="0" smtClean="0">
            <a:ln>
              <a:noFill/>
            </a:ln>
            <a:solidFill>
              <a:sysClr val="windowText" lastClr="000000"/>
            </a:solidFill>
            <a:effectLst/>
            <a:latin typeface="Arial" pitchFamily="34" charset="0"/>
          </a:endParaRPr>
        </a:p>
      </cdr:txBody>
    </cdr:sp>
  </cdr:relSizeAnchor>
  <cdr:relSizeAnchor xmlns:cdr="http://schemas.openxmlformats.org/drawingml/2006/chartDrawing">
    <cdr:from>
      <cdr:x>0.11501</cdr:x>
      <cdr:y>0.06996</cdr:y>
    </cdr:from>
    <cdr:to>
      <cdr:x>0.19667</cdr:x>
      <cdr:y>0.1366</cdr:y>
    </cdr:to>
    <cdr:sp macro="" textlink="">
      <cdr:nvSpPr>
        <cdr:cNvPr id="5" name="Text Box 2"/>
        <cdr:cNvSpPr txBox="1">
          <a:spLocks xmlns:a="http://schemas.openxmlformats.org/drawingml/2006/main" noChangeArrowheads="1"/>
        </cdr:cNvSpPr>
      </cdr:nvSpPr>
      <cdr:spPr bwMode="auto">
        <a:xfrm xmlns:a="http://schemas.openxmlformats.org/drawingml/2006/main">
          <a:off x="709836" y="422175"/>
          <a:ext cx="504030" cy="402147"/>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Шт.</a:t>
          </a:r>
        </a:p>
      </cdr:txBody>
    </cdr:sp>
  </cdr:relSizeAnchor>
</c:userShapes>
</file>

<file path=ppt/drawings/drawing8.xml><?xml version="1.0" encoding="utf-8"?>
<c:userShapes xmlns:c="http://schemas.openxmlformats.org/drawingml/2006/chart">
  <cdr:relSizeAnchor xmlns:cdr="http://schemas.openxmlformats.org/drawingml/2006/chartDrawing">
    <cdr:from>
      <cdr:x>0.18666</cdr:x>
      <cdr:y>0.16705</cdr:y>
    </cdr:from>
    <cdr:to>
      <cdr:x>0.29248</cdr:x>
      <cdr:y>0.22672</cdr:y>
    </cdr:to>
    <cdr:sp macro="" textlink="">
      <cdr:nvSpPr>
        <cdr:cNvPr id="2" name="Text Box 2"/>
        <cdr:cNvSpPr txBox="1">
          <a:spLocks xmlns:a="http://schemas.openxmlformats.org/drawingml/2006/main" noChangeArrowheads="1"/>
        </cdr:cNvSpPr>
      </cdr:nvSpPr>
      <cdr:spPr bwMode="auto">
        <a:xfrm xmlns:a="http://schemas.openxmlformats.org/drawingml/2006/main">
          <a:off x="1152128" y="1008112"/>
          <a:ext cx="653142" cy="360040"/>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200" b="0" i="0" u="none" strike="noStrike" cap="none" normalizeH="0" baseline="0" dirty="0" smtClean="0">
              <a:ln>
                <a:noFill/>
              </a:ln>
              <a:solidFill>
                <a:sysClr val="windowText" lastClr="000000"/>
              </a:solidFill>
              <a:effectLst/>
              <a:latin typeface="Arial" pitchFamily="34" charset="0"/>
            </a:rPr>
            <a:t>1864</a:t>
          </a:r>
        </a:p>
      </cdr:txBody>
    </cdr:sp>
  </cdr:relSizeAnchor>
  <cdr:relSizeAnchor xmlns:cdr="http://schemas.openxmlformats.org/drawingml/2006/chartDrawing">
    <cdr:from>
      <cdr:x>0.39123</cdr:x>
      <cdr:y>0</cdr:y>
    </cdr:from>
    <cdr:to>
      <cdr:x>0.49706</cdr:x>
      <cdr:y>0.05803</cdr:y>
    </cdr:to>
    <cdr:sp macro="" textlink="">
      <cdr:nvSpPr>
        <cdr:cNvPr id="3" name="Text Box 2"/>
        <cdr:cNvSpPr txBox="1">
          <a:spLocks xmlns:a="http://schemas.openxmlformats.org/drawingml/2006/main" noChangeArrowheads="1"/>
        </cdr:cNvSpPr>
      </cdr:nvSpPr>
      <cdr:spPr bwMode="auto">
        <a:xfrm xmlns:a="http://schemas.openxmlformats.org/drawingml/2006/main">
          <a:off x="2414750" y="0"/>
          <a:ext cx="653204" cy="350167"/>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200" b="0" i="0" u="none" strike="noStrike" cap="none" normalizeH="0" baseline="0" dirty="0" smtClean="0">
              <a:ln>
                <a:noFill/>
              </a:ln>
              <a:solidFill>
                <a:sysClr val="windowText" lastClr="000000"/>
              </a:solidFill>
              <a:effectLst/>
              <a:latin typeface="Arial" pitchFamily="34" charset="0"/>
            </a:rPr>
            <a:t>2465</a:t>
          </a:r>
        </a:p>
      </cdr:txBody>
    </cdr:sp>
  </cdr:relSizeAnchor>
  <cdr:relSizeAnchor xmlns:cdr="http://schemas.openxmlformats.org/drawingml/2006/chartDrawing">
    <cdr:from>
      <cdr:x>0.55999</cdr:x>
      <cdr:y>0.08353</cdr:y>
    </cdr:from>
    <cdr:to>
      <cdr:x>0.68346</cdr:x>
      <cdr:y>0.12962</cdr:y>
    </cdr:to>
    <cdr:sp macro="" textlink="">
      <cdr:nvSpPr>
        <cdr:cNvPr id="4" name="Text Box 2"/>
        <cdr:cNvSpPr txBox="1">
          <a:spLocks xmlns:a="http://schemas.openxmlformats.org/drawingml/2006/main" noChangeArrowheads="1"/>
        </cdr:cNvSpPr>
      </cdr:nvSpPr>
      <cdr:spPr bwMode="auto">
        <a:xfrm xmlns:a="http://schemas.openxmlformats.org/drawingml/2006/main">
          <a:off x="3456384" y="504056"/>
          <a:ext cx="762082" cy="278159"/>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200" b="0" i="0" u="none" strike="noStrike" cap="none" normalizeH="0" baseline="0" dirty="0" smtClean="0">
              <a:ln>
                <a:noFill/>
              </a:ln>
              <a:solidFill>
                <a:sysClr val="windowText" lastClr="000000"/>
              </a:solidFill>
              <a:effectLst/>
              <a:latin typeface="Arial" pitchFamily="34" charset="0"/>
            </a:rPr>
            <a:t>2197</a:t>
          </a:r>
        </a:p>
      </cdr:txBody>
    </cdr:sp>
  </cdr:relSizeAnchor>
  <cdr:relSizeAnchor xmlns:cdr="http://schemas.openxmlformats.org/drawingml/2006/chartDrawing">
    <cdr:from>
      <cdr:x>0.12833</cdr:x>
      <cdr:y>0.04773</cdr:y>
    </cdr:from>
    <cdr:to>
      <cdr:x>0.20582</cdr:x>
      <cdr:y>0.11437</cdr:y>
    </cdr:to>
    <cdr:sp macro="" textlink="">
      <cdr:nvSpPr>
        <cdr:cNvPr id="5" name="Text Box 2"/>
        <cdr:cNvSpPr txBox="1">
          <a:spLocks xmlns:a="http://schemas.openxmlformats.org/drawingml/2006/main" noChangeArrowheads="1"/>
        </cdr:cNvSpPr>
      </cdr:nvSpPr>
      <cdr:spPr bwMode="auto">
        <a:xfrm xmlns:a="http://schemas.openxmlformats.org/drawingml/2006/main">
          <a:off x="792088" y="288032"/>
          <a:ext cx="478269" cy="402147"/>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Шт.</a:t>
          </a:r>
        </a:p>
      </cdr:txBody>
    </cdr:sp>
  </cdr:relSizeAnchor>
</c:userShapes>
</file>

<file path=ppt/drawings/drawing9.xml><?xml version="1.0" encoding="utf-8"?>
<c:userShapes xmlns:c="http://schemas.openxmlformats.org/drawingml/2006/chart">
  <cdr:relSizeAnchor xmlns:cdr="http://schemas.openxmlformats.org/drawingml/2006/chartDrawing">
    <cdr:from>
      <cdr:x>0.55999</cdr:x>
      <cdr:y>0.38184</cdr:y>
    </cdr:from>
    <cdr:to>
      <cdr:x>0.66742</cdr:x>
      <cdr:y>0.43355</cdr:y>
    </cdr:to>
    <cdr:sp macro="" textlink="">
      <cdr:nvSpPr>
        <cdr:cNvPr id="4" name="Text Box 2"/>
        <cdr:cNvSpPr txBox="1">
          <a:spLocks xmlns:a="http://schemas.openxmlformats.org/drawingml/2006/main" noChangeArrowheads="1"/>
        </cdr:cNvSpPr>
      </cdr:nvSpPr>
      <cdr:spPr bwMode="auto">
        <a:xfrm xmlns:a="http://schemas.openxmlformats.org/drawingml/2006/main">
          <a:off x="3456384" y="2304256"/>
          <a:ext cx="663079" cy="312034"/>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131</a:t>
          </a:r>
        </a:p>
      </cdr:txBody>
    </cdr:sp>
  </cdr:relSizeAnchor>
  <cdr:relSizeAnchor xmlns:cdr="http://schemas.openxmlformats.org/drawingml/2006/chartDrawing">
    <cdr:from>
      <cdr:x>0.12833</cdr:x>
      <cdr:y>0.11932</cdr:y>
    </cdr:from>
    <cdr:to>
      <cdr:x>0.20999</cdr:x>
      <cdr:y>0.18596</cdr:y>
    </cdr:to>
    <cdr:sp macro="" textlink="">
      <cdr:nvSpPr>
        <cdr:cNvPr id="5" name="Text Box 2"/>
        <cdr:cNvSpPr txBox="1">
          <a:spLocks xmlns:a="http://schemas.openxmlformats.org/drawingml/2006/main" noChangeArrowheads="1"/>
        </cdr:cNvSpPr>
      </cdr:nvSpPr>
      <cdr:spPr bwMode="auto">
        <a:xfrm xmlns:a="http://schemas.openxmlformats.org/drawingml/2006/main">
          <a:off x="792088" y="720080"/>
          <a:ext cx="504027" cy="402147"/>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ru-RU"/>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Шт.</a:t>
          </a:r>
        </a:p>
      </cdr:txBody>
    </cdr:sp>
  </cdr:relSizeAnchor>
  <cdr:relSizeAnchor xmlns:cdr="http://schemas.openxmlformats.org/drawingml/2006/chartDrawing">
    <cdr:from>
      <cdr:x>0.37167</cdr:x>
      <cdr:y>0.10576</cdr:y>
    </cdr:from>
    <cdr:to>
      <cdr:x>0.45653</cdr:x>
      <cdr:y>0.15746</cdr:y>
    </cdr:to>
    <cdr:sp macro="" textlink="">
      <cdr:nvSpPr>
        <cdr:cNvPr id="6" name="Text Box 2"/>
        <cdr:cNvSpPr txBox="1">
          <a:spLocks xmlns:a="http://schemas.openxmlformats.org/drawingml/2006/main" noChangeArrowheads="1"/>
        </cdr:cNvSpPr>
      </cdr:nvSpPr>
      <cdr:spPr bwMode="auto">
        <a:xfrm xmlns:a="http://schemas.openxmlformats.org/drawingml/2006/main">
          <a:off x="2294012" y="638199"/>
          <a:ext cx="523773" cy="312034"/>
        </a:xfrm>
        <a:prstGeom xmlns:a="http://schemas.openxmlformats.org/drawingml/2006/main" prst="rect">
          <a:avLst/>
        </a:prstGeom>
        <a:solidFill xmlns:a="http://schemas.openxmlformats.org/drawingml/2006/main">
          <a:srgbClr val="FFFFFF"/>
        </a:solidFill>
        <a:ln xmlns:a="http://schemas.openxmlformats.org/drawingml/2006/main" w="12700">
          <a:solidFill>
            <a:srgbClr val="9BBB59"/>
          </a:solidFill>
          <a:prstDash val="dash"/>
          <a:miter lim="800000"/>
          <a:headEnd/>
          <a:tailEn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marL="0" marR="0" lvl="0" indent="0" algn="ctr"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ysClr val="windowText" lastClr="000000"/>
              </a:solidFill>
              <a:effectLst/>
              <a:latin typeface="Arial" pitchFamily="34" charset="0"/>
            </a:rPr>
            <a:t>214</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F27D829-176A-4456-9844-3075C0DC7086}" type="datetimeFigureOut">
              <a:rPr lang="ru-RU" smtClean="0"/>
              <a:pPr/>
              <a:t>12.12.2014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835A27D-ABB2-4C15-915A-C74DB94ACED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F27D829-176A-4456-9844-3075C0DC7086}" type="datetimeFigureOut">
              <a:rPr lang="ru-RU" smtClean="0"/>
              <a:pPr/>
              <a:t>12.12.2014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835A27D-ABB2-4C15-915A-C74DB94ACED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F27D829-176A-4456-9844-3075C0DC7086}" type="datetimeFigureOut">
              <a:rPr lang="ru-RU" smtClean="0"/>
              <a:pPr/>
              <a:t>12.12.2014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835A27D-ABB2-4C15-915A-C74DB94ACED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F27D829-176A-4456-9844-3075C0DC7086}" type="datetimeFigureOut">
              <a:rPr lang="ru-RU" smtClean="0"/>
              <a:pPr/>
              <a:t>12.12.2014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835A27D-ABB2-4C15-915A-C74DB94ACED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F27D829-176A-4456-9844-3075C0DC7086}" type="datetimeFigureOut">
              <a:rPr lang="ru-RU" smtClean="0"/>
              <a:pPr/>
              <a:t>12.12.2014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835A27D-ABB2-4C15-915A-C74DB94ACED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F27D829-176A-4456-9844-3075C0DC7086}" type="datetimeFigureOut">
              <a:rPr lang="ru-RU" smtClean="0"/>
              <a:pPr/>
              <a:t>12.12.2014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835A27D-ABB2-4C15-915A-C74DB94ACED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F27D829-176A-4456-9844-3075C0DC7086}" type="datetimeFigureOut">
              <a:rPr lang="ru-RU" smtClean="0"/>
              <a:pPr/>
              <a:t>12.12.2014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835A27D-ABB2-4C15-915A-C74DB94ACED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F27D829-176A-4456-9844-3075C0DC7086}" type="datetimeFigureOut">
              <a:rPr lang="ru-RU" smtClean="0"/>
              <a:pPr/>
              <a:t>12.12.2014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835A27D-ABB2-4C15-915A-C74DB94ACED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F27D829-176A-4456-9844-3075C0DC7086}" type="datetimeFigureOut">
              <a:rPr lang="ru-RU" smtClean="0"/>
              <a:pPr/>
              <a:t>12.12.2014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835A27D-ABB2-4C15-915A-C74DB94ACED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F27D829-176A-4456-9844-3075C0DC7086}" type="datetimeFigureOut">
              <a:rPr lang="ru-RU" smtClean="0"/>
              <a:pPr/>
              <a:t>12.12.2014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835A27D-ABB2-4C15-915A-C74DB94ACED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F27D829-176A-4456-9844-3075C0DC7086}" type="datetimeFigureOut">
              <a:rPr lang="ru-RU" smtClean="0"/>
              <a:pPr/>
              <a:t>12.12.2014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835A27D-ABB2-4C15-915A-C74DB94ACED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F27D829-176A-4456-9844-3075C0DC7086}" type="datetimeFigureOut">
              <a:rPr lang="ru-RU" smtClean="0"/>
              <a:pPr/>
              <a:t>12.12.2014</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835A27D-ABB2-4C15-915A-C74DB94ACED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1787692"/>
            <a:ext cx="5829300" cy="5280585"/>
          </a:xfrm>
        </p:spPr>
        <p:txBody>
          <a:bodyPr>
            <a:normAutofit/>
          </a:bodyPr>
          <a:lstStyle/>
          <a:p>
            <a:r>
              <a:rPr lang="ru-RU" sz="3100" b="1" dirty="0" smtClean="0">
                <a:latin typeface="Times New Roman" pitchFamily="18" charset="0"/>
                <a:cs typeface="Times New Roman" pitchFamily="18" charset="0"/>
              </a:rPr>
              <a:t>ИНФОРМАЦИЯ</a:t>
            </a:r>
            <a:br>
              <a:rPr lang="ru-RU" sz="31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на ПДС 15 </a:t>
            </a:r>
            <a:r>
              <a:rPr lang="ru-RU" sz="3100" b="1" smtClean="0">
                <a:latin typeface="Times New Roman" pitchFamily="18" charset="0"/>
                <a:cs typeface="Times New Roman" pitchFamily="18" charset="0"/>
              </a:rPr>
              <a:t>декабря </a:t>
            </a:r>
            <a:r>
              <a:rPr lang="ru-RU" sz="3100" b="1" smtClean="0">
                <a:latin typeface="Times New Roman" pitchFamily="18" charset="0"/>
                <a:cs typeface="Times New Roman" pitchFamily="18" charset="0"/>
              </a:rPr>
              <a:t>2014 </a:t>
            </a:r>
            <a:r>
              <a:rPr lang="ru-RU" sz="3100" b="1" dirty="0" smtClean="0">
                <a:latin typeface="Times New Roman" pitchFamily="18" charset="0"/>
                <a:cs typeface="Times New Roman" pitchFamily="18" charset="0"/>
              </a:rPr>
              <a:t>года </a:t>
            </a:r>
            <a:r>
              <a:rPr lang="ru-RU" sz="3100" b="1" dirty="0">
                <a:latin typeface="Times New Roman" pitchFamily="18" charset="0"/>
                <a:cs typeface="Times New Roman" pitchFamily="18" charset="0"/>
              </a:rPr>
              <a:t/>
            </a:r>
            <a:br>
              <a:rPr lang="ru-RU" sz="3100" b="1" dirty="0">
                <a:latin typeface="Times New Roman" pitchFamily="18" charset="0"/>
                <a:cs typeface="Times New Roman" pitchFamily="18" charset="0"/>
              </a:rPr>
            </a:br>
            <a:r>
              <a:rPr lang="ru-RU" sz="3100" dirty="0">
                <a:latin typeface="Times New Roman" pitchFamily="18" charset="0"/>
                <a:cs typeface="Times New Roman" pitchFamily="18" charset="0"/>
              </a:rPr>
              <a:t> Отчет по итогам работы отдела землеустройства и градостроительной деятельности </a:t>
            </a:r>
            <a:r>
              <a:rPr lang="ru-RU" sz="3100" dirty="0" smtClean="0">
                <a:latin typeface="Times New Roman" pitchFamily="18" charset="0"/>
                <a:cs typeface="Times New Roman" pitchFamily="18" charset="0"/>
              </a:rPr>
              <a:t>за 11 месяцев 2014 года </a:t>
            </a:r>
            <a:r>
              <a:rPr lang="ru-RU" sz="1800" dirty="0"/>
              <a:t/>
            </a:r>
            <a:br>
              <a:rPr lang="ru-RU" sz="1800" dirty="0"/>
            </a:br>
            <a:r>
              <a:rPr lang="ru-RU" sz="1800" dirty="0"/>
              <a:t> </a:t>
            </a:r>
            <a:br>
              <a:rPr lang="ru-RU" sz="1800" dirty="0"/>
            </a:br>
            <a:r>
              <a:rPr lang="ru-RU" sz="1800" dirty="0" smtClean="0"/>
              <a:t>                                                                                                                   </a:t>
            </a:r>
            <a:r>
              <a:rPr lang="ru-RU" sz="1800" b="1" dirty="0"/>
              <a:t/>
            </a:r>
            <a:br>
              <a:rPr lang="ru-RU" sz="1800" b="1" dirty="0"/>
            </a:br>
            <a:r>
              <a:rPr lang="ru-RU" sz="1200" b="1" dirty="0"/>
              <a:t/>
            </a:r>
            <a:br>
              <a:rPr lang="ru-RU" sz="1200" b="1" dirty="0"/>
            </a:br>
            <a:endParaRPr lang="ru-RU" sz="1200"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1600" dirty="0">
                <a:latin typeface="Times New Roman" pitchFamily="18" charset="0"/>
                <a:cs typeface="Times New Roman" pitchFamily="18" charset="0"/>
              </a:rPr>
              <a:t>Подготовлены  постановления по присвоению и уточнению почтовых адресов земельным участкам и объектам капитального строительства;  </a:t>
            </a:r>
            <a:r>
              <a:rPr lang="ru-RU" sz="1600" dirty="0" smtClean="0">
                <a:latin typeface="Times New Roman" pitchFamily="18" charset="0"/>
                <a:cs typeface="Times New Roman" pitchFamily="18" charset="0"/>
              </a:rPr>
              <a:t>2012г </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162;  2013г </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150; 2014г -247.</a:t>
            </a:r>
            <a:r>
              <a:rPr lang="ru-RU" sz="1600" b="1" dirty="0"/>
              <a:t/>
            </a:r>
            <a:br>
              <a:rPr lang="ru-RU" sz="1600" b="1" dirty="0"/>
            </a:br>
            <a:endParaRPr lang="ru-RU" sz="1600" dirty="0"/>
          </a:p>
        </p:txBody>
      </p:sp>
      <p:graphicFrame>
        <p:nvGraphicFramePr>
          <p:cNvPr id="4" name="Содержимое 3"/>
          <p:cNvGraphicFramePr>
            <a:graphicFrameLocks noGrp="1"/>
          </p:cNvGraphicFramePr>
          <p:nvPr>
            <p:ph idx="1"/>
          </p:nvPr>
        </p:nvGraphicFramePr>
        <p:xfrm>
          <a:off x="342900" y="2133601"/>
          <a:ext cx="6172200" cy="603461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800" dirty="0">
                <a:latin typeface="Times New Roman" pitchFamily="18" charset="0"/>
                <a:cs typeface="Times New Roman" pitchFamily="18" charset="0"/>
              </a:rPr>
              <a:t>В соответствии с перечнем муниципальных услуг, отдел осуществлял иные  полномочия в соответствии с законодательными актами.  В связи с чем: </a:t>
            </a:r>
            <a:r>
              <a:rPr lang="ru-RU" sz="1800" b="1" dirty="0">
                <a:latin typeface="Times New Roman" pitchFamily="18" charset="0"/>
                <a:cs typeface="Times New Roman" pitchFamily="18" charset="0"/>
              </a:rPr>
              <a:t/>
            </a:r>
            <a:br>
              <a:rPr lang="ru-RU" sz="1800" b="1" dirty="0">
                <a:latin typeface="Times New Roman" pitchFamily="18" charset="0"/>
                <a:cs typeface="Times New Roman" pitchFamily="18" charset="0"/>
              </a:rPr>
            </a:br>
            <a:r>
              <a:rPr lang="ru-RU" sz="1800" dirty="0">
                <a:latin typeface="Times New Roman" pitchFamily="18" charset="0"/>
                <a:cs typeface="Times New Roman" pitchFamily="18" charset="0"/>
              </a:rPr>
              <a:t>Сотрудниками отдела рассмотрено и обработано заявлений и обращений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2012г </a:t>
            </a:r>
            <a:r>
              <a:rPr lang="ru-RU" sz="1800" dirty="0">
                <a:latin typeface="Times New Roman" pitchFamily="18" charset="0"/>
                <a:cs typeface="Times New Roman" pitchFamily="18" charset="0"/>
              </a:rPr>
              <a:t>- 1864;  2013г  – </a:t>
            </a:r>
            <a:r>
              <a:rPr lang="ru-RU" sz="1800" dirty="0" smtClean="0">
                <a:latin typeface="Times New Roman" pitchFamily="18" charset="0"/>
                <a:cs typeface="Times New Roman" pitchFamily="18" charset="0"/>
              </a:rPr>
              <a:t>2465;  2014год-2197</a:t>
            </a:r>
            <a:r>
              <a:rPr lang="ru-RU" sz="1600" b="1" dirty="0"/>
              <a:t/>
            </a:r>
            <a:br>
              <a:rPr lang="ru-RU" sz="1600" b="1" dirty="0"/>
            </a:br>
            <a:endParaRPr lang="ru-RU" sz="1600" dirty="0"/>
          </a:p>
        </p:txBody>
      </p:sp>
      <p:graphicFrame>
        <p:nvGraphicFramePr>
          <p:cNvPr id="4" name="Содержимое 3"/>
          <p:cNvGraphicFramePr>
            <a:graphicFrameLocks noGrp="1"/>
          </p:cNvGraphicFramePr>
          <p:nvPr>
            <p:ph idx="1"/>
          </p:nvPr>
        </p:nvGraphicFramePr>
        <p:xfrm>
          <a:off x="404664" y="2051720"/>
          <a:ext cx="6172200" cy="603461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1600" dirty="0">
                <a:latin typeface="Times New Roman" pitchFamily="18" charset="0"/>
                <a:cs typeface="Times New Roman" pitchFamily="18" charset="0"/>
              </a:rPr>
              <a:t>Подготовлены и утверждены  схемы расположения земельного участка на кадастровом </a:t>
            </a:r>
            <a:r>
              <a:rPr lang="ru-RU" sz="1600" dirty="0" smtClean="0">
                <a:latin typeface="Times New Roman" pitchFamily="18" charset="0"/>
                <a:cs typeface="Times New Roman" pitchFamily="18" charset="0"/>
              </a:rPr>
              <a:t>плане;  </a:t>
            </a:r>
            <a:r>
              <a:rPr lang="ru-RU" sz="1600" dirty="0">
                <a:latin typeface="Times New Roman" pitchFamily="18" charset="0"/>
                <a:cs typeface="Times New Roman" pitchFamily="18" charset="0"/>
              </a:rPr>
              <a:t>2013г -</a:t>
            </a:r>
            <a:r>
              <a:rPr lang="ru-RU" sz="1600" dirty="0" smtClean="0">
                <a:latin typeface="Times New Roman" pitchFamily="18" charset="0"/>
                <a:cs typeface="Times New Roman" pitchFamily="18" charset="0"/>
              </a:rPr>
              <a:t>214   2014г - 131</a:t>
            </a:r>
            <a:r>
              <a:rPr lang="ru-RU" sz="2000" b="1" dirty="0"/>
              <a:t/>
            </a:r>
            <a:br>
              <a:rPr lang="ru-RU" sz="2000" b="1" dirty="0"/>
            </a:br>
            <a:endParaRPr lang="ru-RU" sz="2000" dirty="0"/>
          </a:p>
        </p:txBody>
      </p:sp>
      <p:graphicFrame>
        <p:nvGraphicFramePr>
          <p:cNvPr id="4" name="Содержимое 3"/>
          <p:cNvGraphicFramePr>
            <a:graphicFrameLocks noGrp="1"/>
          </p:cNvGraphicFramePr>
          <p:nvPr>
            <p:ph idx="1"/>
          </p:nvPr>
        </p:nvGraphicFramePr>
        <p:xfrm>
          <a:off x="332656" y="1979712"/>
          <a:ext cx="6172200" cy="603461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1800" dirty="0">
                <a:latin typeface="Times New Roman" pitchFamily="18" charset="0"/>
                <a:cs typeface="Times New Roman" pitchFamily="18" charset="0"/>
              </a:rPr>
              <a:t>Направлены  запросы в службы района и области на получение технических условий присоединения к сетям инженерно-технического обеспечения, предусматривающие максимальную нагрузку,  срок подключения, информацию о плате за подключение и срок действия технических условий на стадии подготовки документов при формировании земельных участков для строительства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2012г </a:t>
            </a:r>
            <a:r>
              <a:rPr lang="ru-RU" sz="1800" dirty="0">
                <a:latin typeface="Times New Roman" pitchFamily="18" charset="0"/>
                <a:cs typeface="Times New Roman" pitchFamily="18" charset="0"/>
              </a:rPr>
              <a:t>–  68   ;  2013г  - 180 </a:t>
            </a:r>
            <a:r>
              <a:rPr lang="ru-RU" sz="1800" dirty="0" smtClean="0">
                <a:latin typeface="Times New Roman" pitchFamily="18" charset="0"/>
                <a:cs typeface="Times New Roman" pitchFamily="18" charset="0"/>
              </a:rPr>
              <a:t>. 2014г-119</a:t>
            </a:r>
            <a:r>
              <a:rPr lang="ru-RU" sz="1600" b="1" dirty="0"/>
              <a:t/>
            </a:r>
            <a:br>
              <a:rPr lang="ru-RU" sz="1600" b="1" dirty="0"/>
            </a:br>
            <a:endParaRPr lang="ru-RU" sz="1600" dirty="0"/>
          </a:p>
        </p:txBody>
      </p:sp>
      <p:graphicFrame>
        <p:nvGraphicFramePr>
          <p:cNvPr id="4" name="Содержимое 3"/>
          <p:cNvGraphicFramePr>
            <a:graphicFrameLocks noGrp="1"/>
          </p:cNvGraphicFramePr>
          <p:nvPr>
            <p:ph idx="1"/>
          </p:nvPr>
        </p:nvGraphicFramePr>
        <p:xfrm>
          <a:off x="342900" y="2133601"/>
          <a:ext cx="6172200" cy="603461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1600" dirty="0">
                <a:latin typeface="Times New Roman" pitchFamily="18" charset="0"/>
                <a:cs typeface="Times New Roman" pitchFamily="18" charset="0"/>
              </a:rPr>
              <a:t>Подготовлены и направлены  запросы на получение кадастровых выписок в кадастровую палату </a:t>
            </a:r>
            <a:r>
              <a:rPr lang="ru-RU" sz="1600" dirty="0" smtClean="0">
                <a:latin typeface="Times New Roman" pitchFamily="18" charset="0"/>
                <a:cs typeface="Times New Roman" pitchFamily="18" charset="0"/>
              </a:rPr>
              <a:t>  2013г  </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154; 2014г- 210. </a:t>
            </a:r>
            <a:r>
              <a:rPr lang="ru-RU" sz="2000" b="1" dirty="0"/>
              <a:t/>
            </a:r>
            <a:br>
              <a:rPr lang="ru-RU" sz="2000" b="1" dirty="0"/>
            </a:br>
            <a:endParaRPr lang="ru-RU" sz="2000" dirty="0"/>
          </a:p>
        </p:txBody>
      </p:sp>
      <p:graphicFrame>
        <p:nvGraphicFramePr>
          <p:cNvPr id="4" name="Содержимое 3"/>
          <p:cNvGraphicFramePr>
            <a:graphicFrameLocks noGrp="1"/>
          </p:cNvGraphicFramePr>
          <p:nvPr>
            <p:ph idx="1"/>
          </p:nvPr>
        </p:nvGraphicFramePr>
        <p:xfrm>
          <a:off x="342900" y="2133601"/>
          <a:ext cx="6172200" cy="603461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1600" dirty="0">
                <a:latin typeface="Times New Roman" pitchFamily="18" charset="0"/>
                <a:cs typeface="Times New Roman" pitchFamily="18" charset="0"/>
              </a:rPr>
              <a:t>Подготовлены и представлены материалы по  запросам прокуратуры </a:t>
            </a:r>
            <a:r>
              <a:rPr lang="ru-RU" sz="1600" dirty="0" smtClean="0">
                <a:latin typeface="Times New Roman" pitchFamily="18" charset="0"/>
                <a:cs typeface="Times New Roman" pitchFamily="18" charset="0"/>
              </a:rPr>
              <a:t>2012г </a:t>
            </a:r>
            <a:r>
              <a:rPr lang="ru-RU" sz="1600" dirty="0">
                <a:latin typeface="Times New Roman" pitchFamily="18" charset="0"/>
                <a:cs typeface="Times New Roman" pitchFamily="18" charset="0"/>
              </a:rPr>
              <a:t>– 15;  </a:t>
            </a:r>
            <a:r>
              <a:rPr lang="ru-RU" sz="1600" dirty="0" smtClean="0">
                <a:latin typeface="Times New Roman" pitchFamily="18" charset="0"/>
                <a:cs typeface="Times New Roman" pitchFamily="18" charset="0"/>
              </a:rPr>
              <a:t>2013г</a:t>
            </a:r>
            <a:r>
              <a:rPr lang="ru-RU" sz="1600" dirty="0">
                <a:latin typeface="Times New Roman" pitchFamily="18" charset="0"/>
                <a:cs typeface="Times New Roman" pitchFamily="18" charset="0"/>
              </a:rPr>
              <a:t>.-12; </a:t>
            </a:r>
            <a:r>
              <a:rPr lang="ru-RU" sz="1600" dirty="0" smtClean="0">
                <a:latin typeface="Times New Roman" pitchFamily="18" charset="0"/>
                <a:cs typeface="Times New Roman" pitchFamily="18" charset="0"/>
              </a:rPr>
              <a:t>2014г </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17</a:t>
            </a:r>
            <a:r>
              <a:rPr lang="ru-RU" sz="2000" b="1" dirty="0"/>
              <a:t/>
            </a:r>
            <a:br>
              <a:rPr lang="ru-RU" sz="2000" b="1" dirty="0"/>
            </a:br>
            <a:endParaRPr lang="ru-RU" sz="2000" dirty="0"/>
          </a:p>
        </p:txBody>
      </p:sp>
      <p:graphicFrame>
        <p:nvGraphicFramePr>
          <p:cNvPr id="4" name="Содержимое 3"/>
          <p:cNvGraphicFramePr>
            <a:graphicFrameLocks noGrp="1"/>
          </p:cNvGraphicFramePr>
          <p:nvPr>
            <p:ph idx="1"/>
          </p:nvPr>
        </p:nvGraphicFramePr>
        <p:xfrm>
          <a:off x="188640" y="1979712"/>
          <a:ext cx="6172200" cy="603461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2093581"/>
          </a:xfrm>
        </p:spPr>
        <p:txBody>
          <a:bodyPr>
            <a:normAutofit/>
          </a:bodyPr>
          <a:lstStyle/>
          <a:p>
            <a:r>
              <a:rPr lang="ru-RU" sz="1600" dirty="0" smtClean="0">
                <a:latin typeface="Times New Roman" pitchFamily="18" charset="0"/>
                <a:cs typeface="Times New Roman" pitchFamily="18" charset="0"/>
              </a:rPr>
              <a:t>Проведено комиссий зданий по осмотру  сооружений</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2013 – 12; 2014 -- 7</a:t>
            </a:r>
            <a:endParaRPr lang="ru-RU" sz="1600" dirty="0">
              <a:latin typeface="Times New Roman" pitchFamily="18" charset="0"/>
              <a:cs typeface="Times New Roman" pitchFamily="18" charset="0"/>
            </a:endParaRPr>
          </a:p>
        </p:txBody>
      </p:sp>
      <p:sp>
        <p:nvSpPr>
          <p:cNvPr id="4" name="Text Box 2"/>
          <p:cNvSpPr txBox="1">
            <a:spLocks noGrp="1" noChangeArrowheads="1"/>
          </p:cNvSpPr>
          <p:nvPr>
            <p:ph idx="1"/>
          </p:nvPr>
        </p:nvSpPr>
        <p:spPr bwMode="auto">
          <a:xfrm>
            <a:off x="350658" y="2267745"/>
            <a:ext cx="6172200" cy="5170521"/>
          </a:xfrm>
          <a:prstGeom prst="rect">
            <a:avLst/>
          </a:prstGeom>
          <a:solidFill>
            <a:srgbClr val="FFFFFF"/>
          </a:solidFill>
          <a:ln w="12700">
            <a:solidFill>
              <a:srgbClr val="9BBB59"/>
            </a:solidFill>
            <a:prstDash val="dash"/>
            <a:miter lim="800000"/>
            <a:headEnd/>
            <a:tailEnd/>
          </a:ln>
          <a:effectLst/>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ru-RU" sz="1400" b="0" i="0" u="none" strike="noStrike" cap="none" normalizeH="0" baseline="0" dirty="0" smtClean="0">
              <a:ln>
                <a:noFill/>
              </a:ln>
              <a:solidFill>
                <a:sysClr val="windowText" lastClr="000000"/>
              </a:solidFill>
              <a:effectLst/>
              <a:latin typeface="Arial" pitchFamily="34" charset="0"/>
            </a:endParaRPr>
          </a:p>
        </p:txBody>
      </p:sp>
      <p:graphicFrame>
        <p:nvGraphicFramePr>
          <p:cNvPr id="5" name="Содержимое 3"/>
          <p:cNvGraphicFramePr>
            <a:graphicFrameLocks/>
          </p:cNvGraphicFramePr>
          <p:nvPr/>
        </p:nvGraphicFramePr>
        <p:xfrm>
          <a:off x="296652" y="2843809"/>
          <a:ext cx="6172200" cy="603461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600" dirty="0">
                <a:latin typeface="Times New Roman" pitchFamily="18" charset="0"/>
                <a:cs typeface="Times New Roman" pitchFamily="18" charset="0"/>
              </a:rPr>
              <a:t>Подготовлены и направлены   заключения по запросу суда  ; </a:t>
            </a:r>
            <a:r>
              <a:rPr lang="ru-RU" sz="1600" dirty="0" smtClean="0">
                <a:latin typeface="Times New Roman" pitchFamily="18" charset="0"/>
                <a:cs typeface="Times New Roman" pitchFamily="18" charset="0"/>
              </a:rPr>
              <a:t>2013-1; 2014г </a:t>
            </a:r>
            <a:r>
              <a:rPr lang="ru-RU" sz="1600" dirty="0">
                <a:latin typeface="Times New Roman" pitchFamily="18" charset="0"/>
                <a:cs typeface="Times New Roman" pitchFamily="18" charset="0"/>
              </a:rPr>
              <a:t>– 15</a:t>
            </a:r>
          </a:p>
        </p:txBody>
      </p:sp>
      <p:graphicFrame>
        <p:nvGraphicFramePr>
          <p:cNvPr id="4" name="Содержимое 3"/>
          <p:cNvGraphicFramePr>
            <a:graphicFrameLocks noGrp="1"/>
          </p:cNvGraphicFramePr>
          <p:nvPr>
            <p:ph idx="1"/>
          </p:nvPr>
        </p:nvGraphicFramePr>
        <p:xfrm>
          <a:off x="404664" y="2051720"/>
          <a:ext cx="6172200" cy="603461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1600" dirty="0">
                <a:latin typeface="Times New Roman" pitchFamily="18" charset="0"/>
                <a:cs typeface="Times New Roman" pitchFamily="18" charset="0"/>
              </a:rPr>
              <a:t>Проведено  межведомственных комиссий по выбору земельных участков   </a:t>
            </a:r>
            <a:r>
              <a:rPr lang="ru-RU" sz="1600" dirty="0" smtClean="0">
                <a:latin typeface="Times New Roman" pitchFamily="18" charset="0"/>
                <a:cs typeface="Times New Roman" pitchFamily="18" charset="0"/>
              </a:rPr>
              <a:t>2012г–55;2013-50;  2014  </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47</a:t>
            </a:r>
            <a:r>
              <a:rPr lang="ru-RU" sz="2000" b="1" dirty="0"/>
              <a:t/>
            </a:r>
            <a:br>
              <a:rPr lang="ru-RU" sz="2000" b="1" dirty="0"/>
            </a:br>
            <a:endParaRPr lang="ru-RU" sz="2000" dirty="0"/>
          </a:p>
        </p:txBody>
      </p:sp>
      <p:graphicFrame>
        <p:nvGraphicFramePr>
          <p:cNvPr id="4" name="Содержимое 3"/>
          <p:cNvGraphicFramePr>
            <a:graphicFrameLocks noGrp="1"/>
          </p:cNvGraphicFramePr>
          <p:nvPr>
            <p:ph idx="1"/>
          </p:nvPr>
        </p:nvGraphicFramePr>
        <p:xfrm>
          <a:off x="188640" y="1787691"/>
          <a:ext cx="6172200" cy="603461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1600" dirty="0">
                <a:latin typeface="Times New Roman" pitchFamily="18" charset="0"/>
                <a:cs typeface="Times New Roman" pitchFamily="18" charset="0"/>
              </a:rPr>
              <a:t>Проведена работа по подготовке, проведению публичных слушаний и подготовка проектов постановлений по принятым решениям </a:t>
            </a:r>
            <a:r>
              <a:rPr lang="ru-RU" sz="1600" dirty="0" smtClean="0">
                <a:latin typeface="Times New Roman" pitchFamily="18" charset="0"/>
                <a:cs typeface="Times New Roman" pitchFamily="18" charset="0"/>
              </a:rPr>
              <a:t>2012 </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41;  2013 </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9;  2014 </a:t>
            </a:r>
            <a:r>
              <a:rPr lang="ru-RU" sz="1600" dirty="0">
                <a:latin typeface="Times New Roman" pitchFamily="18" charset="0"/>
                <a:cs typeface="Times New Roman" pitchFamily="18" charset="0"/>
              </a:rPr>
              <a:t>-10</a:t>
            </a:r>
            <a:r>
              <a:rPr lang="ru-RU" sz="1800" b="1" dirty="0"/>
              <a:t/>
            </a:r>
            <a:br>
              <a:rPr lang="ru-RU" sz="1800" b="1" dirty="0"/>
            </a:br>
            <a:endParaRPr lang="ru-RU" sz="1800" dirty="0"/>
          </a:p>
        </p:txBody>
      </p:sp>
      <p:graphicFrame>
        <p:nvGraphicFramePr>
          <p:cNvPr id="4" name="Содержимое 3"/>
          <p:cNvGraphicFramePr>
            <a:graphicFrameLocks noGrp="1"/>
          </p:cNvGraphicFramePr>
          <p:nvPr>
            <p:ph idx="1"/>
          </p:nvPr>
        </p:nvGraphicFramePr>
        <p:xfrm>
          <a:off x="342900" y="2133601"/>
          <a:ext cx="6172200" cy="603461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42900" y="1403648"/>
            <a:ext cx="6172200" cy="7008779"/>
          </a:xfrm>
        </p:spPr>
        <p:txBody>
          <a:bodyPr>
            <a:normAutofit fontScale="32500" lnSpcReduction="20000"/>
          </a:bodyPr>
          <a:lstStyle/>
          <a:p>
            <a:pPr algn="just"/>
            <a:r>
              <a:rPr lang="ru-RU" sz="4900" dirty="0" smtClean="0"/>
              <a:t>В  своей  работе  за  отчетный  период  отдел  землеустройства и градостроительной  деятельности  руководствовался  Градостроительным Кодексом РФ, Земельным Кодексом РФ, Жилищным Кодексом РФ,  Федеральным  законом  от 13.03.2006 №38-ФЗ «О рекламе»,  Федеральным законом   от 06.10.2003 № 131-ФЗ «Об  общих  принципах  организации  местного  самоуправления  в  Российской  Федерации», соглашениями о передаче полномочий органов местного самоуправления муниципальных образований органам местного самоуправления Вольского муниципального района и положением об отделе.</a:t>
            </a:r>
          </a:p>
          <a:p>
            <a:pPr algn="just"/>
            <a:r>
              <a:rPr lang="ru-RU" sz="4900" dirty="0" smtClean="0"/>
              <a:t>        В  соответствии  с  Федеральным законом   от 06.10.2003 № 131-ФЗ  к полномочиям  органов  местного  самоуправления  относятся:</a:t>
            </a:r>
            <a:r>
              <a:rPr lang="ru-RU" sz="4900" b="1" dirty="0" smtClean="0"/>
              <a:t> </a:t>
            </a:r>
            <a:endParaRPr lang="ru-RU" sz="4900" dirty="0" smtClean="0"/>
          </a:p>
          <a:p>
            <a:pPr algn="just"/>
            <a:r>
              <a:rPr lang="ru-RU" sz="4900" dirty="0" smtClean="0"/>
              <a:t> утверждение схем территориального  планирования  муниципального  района,   утверждение  подготовленной  на  основе  схемы  территориального  планирования  муниципального  района  документации  по  планировке  территории,  ведение  информационной  системы  обеспечения  градостроительной  деятельности,  осуществляемой  на  территории  муниципального  района,  утверждение  схемы  размещения  рекламных  конструкций,  выдача  разрешений  на  установку  и  эксплуатацию  рекламных  конструкций  на территории  муниципального  района, аннулирование  таких  разрешений,  выдача  предписаний  о  демонтаже  самовольно  установленных  рекламных  конструкций  на  территории  муниципального  района. В  соответствии  с  данными  полномочиями  осуществляется  ведение  информационной  системы  обеспечение  градостроительной  деятельности,  осуществляемой  на  территории  муниципального  района:</a:t>
            </a:r>
          </a:p>
          <a:p>
            <a:pPr algn="just"/>
            <a:endParaRPr lang="ru-RU" sz="4900" dirty="0" smtClean="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600" dirty="0">
                <a:latin typeface="Times New Roman" pitchFamily="18" charset="0"/>
                <a:cs typeface="Times New Roman" pitchFamily="18" charset="0"/>
              </a:rPr>
              <a:t>Ввод жилья в эксплуатацию на территории района составил </a:t>
            </a:r>
            <a:r>
              <a:rPr lang="ru-RU" sz="1600" dirty="0" smtClean="0">
                <a:latin typeface="Times New Roman" pitchFamily="18" charset="0"/>
                <a:cs typeface="Times New Roman" pitchFamily="18" charset="0"/>
              </a:rPr>
              <a:t>2012 </a:t>
            </a:r>
            <a:r>
              <a:rPr lang="ru-RU" sz="1600" dirty="0">
                <a:latin typeface="Times New Roman" pitchFamily="18" charset="0"/>
                <a:cs typeface="Times New Roman" pitchFamily="18" charset="0"/>
              </a:rPr>
              <a:t>–    14 393,8 м</a:t>
            </a:r>
            <a:r>
              <a:rPr lang="ru-RU" sz="1600" baseline="30000" dirty="0">
                <a:latin typeface="Times New Roman" pitchFamily="18" charset="0"/>
                <a:cs typeface="Times New Roman" pitchFamily="18" charset="0"/>
              </a:rPr>
              <a:t>2</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2013 </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15400 м</a:t>
            </a:r>
            <a:r>
              <a:rPr lang="ru-RU" sz="1600" baseline="30000" dirty="0" smtClean="0">
                <a:latin typeface="Times New Roman" pitchFamily="18" charset="0"/>
                <a:cs typeface="Times New Roman" pitchFamily="18" charset="0"/>
              </a:rPr>
              <a:t>2</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2014 – 12569,2 м</a:t>
            </a:r>
            <a:r>
              <a:rPr lang="ru-RU" sz="1600" baseline="30000" dirty="0" smtClean="0">
                <a:latin typeface="Times New Roman" pitchFamily="18" charset="0"/>
                <a:cs typeface="Times New Roman" pitchFamily="18" charset="0"/>
              </a:rPr>
              <a:t>2</a:t>
            </a:r>
            <a:r>
              <a:rPr lang="ru-RU" sz="1600" dirty="0">
                <a:latin typeface="Times New Roman" pitchFamily="18" charset="0"/>
                <a:cs typeface="Times New Roman" pitchFamily="18" charset="0"/>
              </a:rPr>
              <a:t>.</a:t>
            </a:r>
            <a:r>
              <a:rPr lang="ru-RU" sz="1800" b="1" dirty="0"/>
              <a:t/>
            </a:r>
            <a:br>
              <a:rPr lang="ru-RU" sz="1800" b="1" dirty="0"/>
            </a:br>
            <a:endParaRPr lang="ru-RU" sz="1800" dirty="0"/>
          </a:p>
        </p:txBody>
      </p:sp>
      <p:graphicFrame>
        <p:nvGraphicFramePr>
          <p:cNvPr id="4" name="Содержимое 3"/>
          <p:cNvGraphicFramePr>
            <a:graphicFrameLocks noGrp="1"/>
          </p:cNvGraphicFramePr>
          <p:nvPr>
            <p:ph idx="1"/>
          </p:nvPr>
        </p:nvGraphicFramePr>
        <p:xfrm>
          <a:off x="260648" y="2195736"/>
          <a:ext cx="6172200" cy="603461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42900" y="347531"/>
            <a:ext cx="6172200" cy="7820687"/>
          </a:xfrm>
        </p:spPr>
        <p:txBody>
          <a:bodyPr>
            <a:normAutofit fontScale="85000" lnSpcReduction="20000"/>
          </a:bodyPr>
          <a:lstStyle/>
          <a:p>
            <a:r>
              <a:rPr lang="ru-RU" sz="1900" dirty="0" smtClean="0">
                <a:latin typeface="Times New Roman" pitchFamily="18" charset="0"/>
                <a:cs typeface="Times New Roman" pitchFamily="18" charset="0"/>
              </a:rPr>
              <a:t>Кроме  того, в </a:t>
            </a:r>
            <a:r>
              <a:rPr lang="ru-RU" sz="1900" b="1" dirty="0" smtClean="0">
                <a:latin typeface="Times New Roman" pitchFamily="18" charset="0"/>
                <a:cs typeface="Times New Roman" pitchFamily="18" charset="0"/>
              </a:rPr>
              <a:t>10</a:t>
            </a:r>
            <a:r>
              <a:rPr lang="ru-RU" sz="1900" dirty="0" smtClean="0">
                <a:latin typeface="Times New Roman" pitchFamily="18" charset="0"/>
                <a:cs typeface="Times New Roman" pitchFamily="18" charset="0"/>
              </a:rPr>
              <a:t> административных  регламентов  предоставления  муниципальных  услуг  трижды  были   внесены  изменения  в  соответствии  с  действующим  законодательством,  на  которые  получены  положительные  заключения из  прокуратуры. Указанные  административные  регламенты   размещены  на  официальном  сайте  администрации  ВМР.  </a:t>
            </a:r>
          </a:p>
          <a:p>
            <a:r>
              <a:rPr lang="ru-RU" sz="1900" dirty="0" smtClean="0">
                <a:latin typeface="Times New Roman" pitchFamily="18" charset="0"/>
                <a:cs typeface="Times New Roman" pitchFamily="18" charset="0"/>
              </a:rPr>
              <a:t>       Проведена  работа  по  подготовке  внесения  изменения  в  описание  границ  </a:t>
            </a:r>
            <a:r>
              <a:rPr lang="ru-RU" sz="1900" dirty="0" err="1" smtClean="0">
                <a:latin typeface="Times New Roman" pitchFamily="18" charset="0"/>
                <a:cs typeface="Times New Roman" pitchFamily="18" charset="0"/>
              </a:rPr>
              <a:t>Терсинского</a:t>
            </a:r>
            <a:r>
              <a:rPr lang="ru-RU" sz="1900" dirty="0" smtClean="0">
                <a:latin typeface="Times New Roman" pitchFamily="18" charset="0"/>
                <a:cs typeface="Times New Roman" pitchFamily="18" charset="0"/>
              </a:rPr>
              <a:t>  муниципального  образования в  части  включения  земель  бывшего  Учхоза  в  границы  </a:t>
            </a:r>
            <a:r>
              <a:rPr lang="ru-RU" sz="1900" dirty="0" err="1" smtClean="0">
                <a:latin typeface="Times New Roman" pitchFamily="18" charset="0"/>
                <a:cs typeface="Times New Roman" pitchFamily="18" charset="0"/>
              </a:rPr>
              <a:t>Терсинского</a:t>
            </a:r>
            <a:r>
              <a:rPr lang="ru-RU" sz="1900" dirty="0" smtClean="0">
                <a:latin typeface="Times New Roman" pitchFamily="18" charset="0"/>
                <a:cs typeface="Times New Roman" pitchFamily="18" charset="0"/>
              </a:rPr>
              <a:t>  муниципального  образования    (Закон  Саратовской  области  «О  муниципальных  образованиях, входящих  в  состав  Вольского  муниципального района» от 27 декабря 2004 года № 86-ЗСО).  Изменения  внесены  Законом Саратовской  области  от 02.04.2014 г. № 34-ЗСО.  В  настоящее  время  ведется  работа  по  внесению  указанных  изменений  в  Схему  территориального  планирования  ВМР.</a:t>
            </a:r>
          </a:p>
          <a:p>
            <a:r>
              <a:rPr lang="ru-RU" sz="1900" dirty="0" smtClean="0">
                <a:latin typeface="Times New Roman" pitchFamily="18" charset="0"/>
                <a:cs typeface="Times New Roman" pitchFamily="18" charset="0"/>
              </a:rPr>
              <a:t>В  Правила  землепользования  и  застройки  муниципального  образования  город  Вольск  были  внесены  следующие  изменения:</a:t>
            </a:r>
          </a:p>
          <a:p>
            <a:r>
              <a:rPr lang="ru-RU" sz="1900" dirty="0" smtClean="0">
                <a:latin typeface="Times New Roman" pitchFamily="18" charset="0"/>
                <a:cs typeface="Times New Roman" pitchFamily="18" charset="0"/>
              </a:rPr>
              <a:t>-  в градостроительные  регламенты  зон  жилой  застройки (Ж-1,  Ж-2,  Ж-3) в  части  касающейся   запрещения   строительства и установки   гаражей  и автостоянок  (Решение Совета  муниципального  образования  город  Вольск от 18.08.2014 г. № 13/3-60);</a:t>
            </a:r>
          </a:p>
          <a:p>
            <a:r>
              <a:rPr lang="ru-RU" sz="1900" dirty="0" smtClean="0">
                <a:latin typeface="Times New Roman" pitchFamily="18" charset="0"/>
                <a:cs typeface="Times New Roman" pitchFamily="18" charset="0"/>
              </a:rPr>
              <a:t>- в  части внесения  земельного  участка  по  адресу: г.Вольск,  ул. Маршала  Жукова, д.№25  с  кадастровым  номером 64:42:010901:1 из  территориальной  зоны С-3  в  границы  территориальной  зоны ПЗ/З в  районе ул. Локомотивной  (решение  Совета  МО город Вольск ВМР  от 30.10.2014 г № 14/3-67).   -- -  В  настоящее  время ведется  работа  по  внесению  изменений  в  ПЗЗ в  части изменения  границы  территориальной  зоны размещения  объектов  социального  назначения  (ОС)  на  зону жилой  застройки  первого  типа (Ж-1),  применительно к  земельному  участку  по  адресу: г.Вольск, ул. Революционная, </a:t>
            </a:r>
            <a:r>
              <a:rPr lang="ru-RU" sz="1900" dirty="0" err="1" smtClean="0">
                <a:latin typeface="Times New Roman" pitchFamily="18" charset="0"/>
                <a:cs typeface="Times New Roman" pitchFamily="18" charset="0"/>
              </a:rPr>
              <a:t>д.№</a:t>
            </a:r>
            <a:r>
              <a:rPr lang="ru-RU" sz="1900" dirty="0" smtClean="0">
                <a:latin typeface="Times New Roman" pitchFamily="18" charset="0"/>
                <a:cs typeface="Times New Roman" pitchFamily="18" charset="0"/>
              </a:rPr>
              <a:t> 44.  Получено  положительное  заключение  из  </a:t>
            </a:r>
            <a:r>
              <a:rPr lang="ru-RU" sz="1900" dirty="0" err="1" smtClean="0">
                <a:latin typeface="Times New Roman" pitchFamily="18" charset="0"/>
                <a:cs typeface="Times New Roman" pitchFamily="18" charset="0"/>
              </a:rPr>
              <a:t>Минультуы</a:t>
            </a:r>
            <a:r>
              <a:rPr lang="ru-RU" sz="1900" dirty="0" smtClean="0">
                <a:latin typeface="Times New Roman" pitchFamily="18" charset="0"/>
                <a:cs typeface="Times New Roman" pitchFamily="18" charset="0"/>
              </a:rPr>
              <a:t>  Росси.  Подготовлен   проект  постановление о  назначении  публичных  слушаний.</a:t>
            </a:r>
          </a:p>
          <a:p>
            <a:endParaRPr lang="ru-RU" sz="1700" dirty="0" smtClean="0">
              <a:latin typeface="Times New Roman" pitchFamily="18" charset="0"/>
              <a:cs typeface="Times New Roman" pitchFamily="18" charset="0"/>
            </a:endParaRP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42900" y="347531"/>
            <a:ext cx="6172200" cy="8328925"/>
          </a:xfrm>
        </p:spPr>
        <p:txBody>
          <a:bodyPr>
            <a:normAutofit fontScale="25000" lnSpcReduction="20000"/>
          </a:bodyPr>
          <a:lstStyle/>
          <a:p>
            <a:pPr>
              <a:buNone/>
            </a:pPr>
            <a:endParaRPr lang="ru-RU" sz="8000" dirty="0" smtClean="0"/>
          </a:p>
          <a:p>
            <a:endParaRPr lang="ru-RU" sz="6400" dirty="0" smtClean="0">
              <a:latin typeface="Times New Roman" pitchFamily="18" charset="0"/>
              <a:cs typeface="Times New Roman" pitchFamily="18" charset="0"/>
            </a:endParaRPr>
          </a:p>
          <a:p>
            <a:r>
              <a:rPr lang="ru-RU" sz="6400" dirty="0" smtClean="0">
                <a:latin typeface="Times New Roman" pitchFamily="18" charset="0"/>
                <a:cs typeface="Times New Roman" pitchFamily="18" charset="0"/>
              </a:rPr>
              <a:t>В  Правила  землепользования  и  застройки  муниципального  образования  город  Вольск  были  внесены  следующие  изменения:</a:t>
            </a:r>
          </a:p>
          <a:p>
            <a:r>
              <a:rPr lang="ru-RU" sz="6400" dirty="0" smtClean="0">
                <a:latin typeface="Times New Roman" pitchFamily="18" charset="0"/>
                <a:cs typeface="Times New Roman" pitchFamily="18" charset="0"/>
              </a:rPr>
              <a:t>-  в градостроительные  регламенты  зон  жилой  застройки (Ж-1,  Ж-2,  Ж-3) в  части  касающейся   запрещения   строительства и установки   гаражей  и автостоянок  (Решение Совета  муниципального  образования  город  Вольск от 18.08.2014 г. № 13/3-60);</a:t>
            </a:r>
          </a:p>
          <a:p>
            <a:r>
              <a:rPr lang="ru-RU" sz="6400" dirty="0" smtClean="0">
                <a:latin typeface="Times New Roman" pitchFamily="18" charset="0"/>
                <a:cs typeface="Times New Roman" pitchFamily="18" charset="0"/>
              </a:rPr>
              <a:t>- в  части внесения  земельного  участка  по  адресу: г.Вольск,  ул. Маршала  Жукова, д.№25  с  кадастровым  номером 64:42:010901:1 из  территориальной  зоны С-3  в  границы  территориальной  зоны ПЗ/З в  районе ул. Локомотивной  (решение  Совета  МО город Вольск ВМР  от 30.10.2014 г № 14/3-67).   -- -  В  настоящее  время ведется  работа  по  внесению  изменений  в  ПЗЗ в  части изменения  границы  территориальной  зоны размещения  объектов  социального  назначения  (ОС)  на  зону жилой  застройки  первого  типа (Ж-1),  применительно к  земельному  участку  по  адресу: г.Вольск, ул. Революционная, </a:t>
            </a:r>
            <a:r>
              <a:rPr lang="ru-RU" sz="6400" dirty="0" err="1" smtClean="0">
                <a:latin typeface="Times New Roman" pitchFamily="18" charset="0"/>
                <a:cs typeface="Times New Roman" pitchFamily="18" charset="0"/>
              </a:rPr>
              <a:t>д.№</a:t>
            </a:r>
            <a:r>
              <a:rPr lang="ru-RU" sz="6400" dirty="0" smtClean="0">
                <a:latin typeface="Times New Roman" pitchFamily="18" charset="0"/>
                <a:cs typeface="Times New Roman" pitchFamily="18" charset="0"/>
              </a:rPr>
              <a:t> 44.  Получено  положительное  заключение  из  </a:t>
            </a:r>
            <a:r>
              <a:rPr lang="ru-RU" sz="6400" dirty="0" err="1" smtClean="0">
                <a:latin typeface="Times New Roman" pitchFamily="18" charset="0"/>
                <a:cs typeface="Times New Roman" pitchFamily="18" charset="0"/>
              </a:rPr>
              <a:t>Минультуы</a:t>
            </a:r>
            <a:r>
              <a:rPr lang="ru-RU" sz="6400" dirty="0" smtClean="0">
                <a:latin typeface="Times New Roman" pitchFamily="18" charset="0"/>
                <a:cs typeface="Times New Roman" pitchFamily="18" charset="0"/>
              </a:rPr>
              <a:t>  Росси.  Подготовлен   проект  постановление о  назначении  публичных  слушаний.</a:t>
            </a:r>
          </a:p>
          <a:p>
            <a:r>
              <a:rPr lang="ru-RU" sz="6600" dirty="0" smtClean="0">
                <a:latin typeface="Times New Roman" pitchFamily="18" charset="0"/>
                <a:cs typeface="Times New Roman" pitchFamily="18" charset="0"/>
              </a:rPr>
              <a:t>Направлены  претензии  в  проектный  институт ООО «Научно-проектный центр Инженерно-изыскательских  работ»  по  вопросу  устранения  существенных  недостатков  генеральных  планов  и  правил  землепользования и застройки.</a:t>
            </a:r>
          </a:p>
          <a:p>
            <a:r>
              <a:rPr lang="ru-RU" sz="6600" dirty="0" smtClean="0">
                <a:latin typeface="Times New Roman" pitchFamily="18" charset="0"/>
                <a:cs typeface="Times New Roman" pitchFamily="18" charset="0"/>
              </a:rPr>
              <a:t>       Ведется  работа  по  внесению  изменений  в  Правила  землепользования и застройки   </a:t>
            </a:r>
            <a:r>
              <a:rPr lang="ru-RU" sz="6600" dirty="0" err="1" smtClean="0">
                <a:latin typeface="Times New Roman" pitchFamily="18" charset="0"/>
                <a:cs typeface="Times New Roman" pitchFamily="18" charset="0"/>
              </a:rPr>
              <a:t>Куриловского</a:t>
            </a:r>
            <a:r>
              <a:rPr lang="ru-RU" sz="6600" dirty="0" smtClean="0">
                <a:latin typeface="Times New Roman" pitchFamily="18" charset="0"/>
                <a:cs typeface="Times New Roman" pitchFamily="18" charset="0"/>
              </a:rPr>
              <a:t>  и  Междуреченского  муниципальных  образований  в  части  отражения  в  них  зоны  затопления и  подтопления,  а  также  ограничений на  выдачу  разрешений  на  строительство на  территориях, подверженных  затоплению и  подтоплению.  </a:t>
            </a:r>
          </a:p>
          <a:p>
            <a:pPr>
              <a:buNone/>
            </a:pPr>
            <a:r>
              <a:rPr lang="ru-RU" sz="6400" dirty="0" smtClean="0">
                <a:latin typeface="Times New Roman" pitchFamily="18" charset="0"/>
                <a:cs typeface="Times New Roman" pitchFamily="18" charset="0"/>
              </a:rPr>
              <a:t>.</a:t>
            </a:r>
          </a:p>
          <a:p>
            <a:r>
              <a:rPr lang="ru-RU" dirty="0" smtClean="0"/>
              <a:t> </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42900" y="443542"/>
            <a:ext cx="6172200" cy="7724676"/>
          </a:xfrm>
        </p:spPr>
        <p:txBody>
          <a:bodyPr>
            <a:normAutofit fontScale="32500" lnSpcReduction="20000"/>
          </a:bodyPr>
          <a:lstStyle/>
          <a:p>
            <a:r>
              <a:rPr lang="ru-RU" sz="5000" dirty="0" smtClean="0">
                <a:latin typeface="Times New Roman" pitchFamily="18" charset="0"/>
                <a:cs typeface="Times New Roman" pitchFamily="18" charset="0"/>
              </a:rPr>
              <a:t>Проведена  работа  по  организации  разработки  и  утверждению  проекта  планировки  территории   в  районе  аэродрома  в  целях   размещения  индивидуального  жилищного  строительства и  дальнейшего  предоставления  земельных  участков  многодетным  семьям.  Постановлением администрации  Вольского  муниципального  района от 27.06.2014 г.  № 2098 данный  проект  планировки, разработанный  проектной  организацией  ООО «</a:t>
            </a:r>
            <a:r>
              <a:rPr lang="ru-RU" sz="5000" dirty="0" err="1" smtClean="0">
                <a:latin typeface="Times New Roman" pitchFamily="18" charset="0"/>
                <a:cs typeface="Times New Roman" pitchFamily="18" charset="0"/>
              </a:rPr>
              <a:t>Геосервис</a:t>
            </a:r>
            <a:r>
              <a:rPr lang="ru-RU" sz="5000" dirty="0" smtClean="0">
                <a:latin typeface="Times New Roman" pitchFamily="18" charset="0"/>
                <a:cs typeface="Times New Roman" pitchFamily="18" charset="0"/>
              </a:rPr>
              <a:t>», утвержден.  </a:t>
            </a:r>
          </a:p>
          <a:p>
            <a:r>
              <a:rPr lang="ru-RU" sz="5000" dirty="0" smtClean="0">
                <a:latin typeface="Times New Roman" pitchFamily="18" charset="0"/>
                <a:cs typeface="Times New Roman" pitchFamily="18" charset="0"/>
              </a:rPr>
              <a:t>По  инвестиционным  проектам  на  территории  моногорода Вольска:</a:t>
            </a:r>
          </a:p>
          <a:p>
            <a:r>
              <a:rPr lang="ru-RU" sz="5000" dirty="0" smtClean="0">
                <a:latin typeface="Times New Roman" pitchFamily="18" charset="0"/>
                <a:cs typeface="Times New Roman" pitchFamily="18" charset="0"/>
              </a:rPr>
              <a:t>- по строительству  нового  кирпичного  завода  по  производству  керамического  кирпича  ООО «</a:t>
            </a:r>
            <a:r>
              <a:rPr lang="ru-RU" sz="5000" dirty="0" err="1" smtClean="0">
                <a:latin typeface="Times New Roman" pitchFamily="18" charset="0"/>
                <a:cs typeface="Times New Roman" pitchFamily="18" charset="0"/>
              </a:rPr>
              <a:t>Вольский</a:t>
            </a:r>
            <a:r>
              <a:rPr lang="ru-RU" sz="5000" dirty="0" smtClean="0">
                <a:latin typeface="Times New Roman" pitchFamily="18" charset="0"/>
                <a:cs typeface="Times New Roman" pitchFamily="18" charset="0"/>
              </a:rPr>
              <a:t> кирпичный завод» подготовлены  и   утверждены: </a:t>
            </a:r>
          </a:p>
          <a:p>
            <a:pPr lvl="0"/>
            <a:r>
              <a:rPr lang="ru-RU" sz="5000" dirty="0" smtClean="0">
                <a:latin typeface="Times New Roman" pitchFamily="18" charset="0"/>
                <a:cs typeface="Times New Roman" pitchFamily="18" charset="0"/>
              </a:rPr>
              <a:t>схемы  расположения  земельных  участков  на  кадастровом  плане под  строительство линии </a:t>
            </a:r>
            <a:r>
              <a:rPr lang="ru-RU" sz="5000" dirty="0" err="1" smtClean="0">
                <a:latin typeface="Times New Roman" pitchFamily="18" charset="0"/>
                <a:cs typeface="Times New Roman" pitchFamily="18" charset="0"/>
              </a:rPr>
              <a:t>элекроснабжения</a:t>
            </a:r>
            <a:r>
              <a:rPr lang="ru-RU" sz="5000" dirty="0" smtClean="0">
                <a:latin typeface="Times New Roman" pitchFamily="18" charset="0"/>
                <a:cs typeface="Times New Roman" pitchFamily="18" charset="0"/>
              </a:rPr>
              <a:t>  и  газопровода;</a:t>
            </a:r>
          </a:p>
          <a:p>
            <a:pPr lvl="0"/>
            <a:r>
              <a:rPr lang="ru-RU" sz="5000" dirty="0" smtClean="0">
                <a:latin typeface="Times New Roman" pitchFamily="18" charset="0"/>
                <a:cs typeface="Times New Roman" pitchFamily="18" charset="0"/>
              </a:rPr>
              <a:t>градостроительные  планы  земельных  участков  под  строительство линии </a:t>
            </a:r>
            <a:r>
              <a:rPr lang="ru-RU" sz="5000" dirty="0" err="1" smtClean="0">
                <a:latin typeface="Times New Roman" pitchFamily="18" charset="0"/>
                <a:cs typeface="Times New Roman" pitchFamily="18" charset="0"/>
              </a:rPr>
              <a:t>элекроснабжения</a:t>
            </a:r>
            <a:r>
              <a:rPr lang="ru-RU" sz="5000" dirty="0" smtClean="0">
                <a:latin typeface="Times New Roman" pitchFamily="18" charset="0"/>
                <a:cs typeface="Times New Roman" pitchFamily="18" charset="0"/>
              </a:rPr>
              <a:t>  и  газопровода, </a:t>
            </a:r>
          </a:p>
          <a:p>
            <a:pPr lvl="0"/>
            <a:r>
              <a:rPr lang="ru-RU" sz="5000" dirty="0" smtClean="0">
                <a:latin typeface="Times New Roman" pitchFamily="18" charset="0"/>
                <a:cs typeface="Times New Roman" pitchFamily="18" charset="0"/>
              </a:rPr>
              <a:t>выдано  разрешение  на  строительство  и  разрешение  на  ввод  в  эксплуатацию  на внешнее электроснабжение.    </a:t>
            </a:r>
          </a:p>
          <a:p>
            <a:r>
              <a:rPr lang="ru-RU" sz="5000" dirty="0" smtClean="0">
                <a:latin typeface="Times New Roman" pitchFamily="18" charset="0"/>
                <a:cs typeface="Times New Roman" pitchFamily="18" charset="0"/>
              </a:rPr>
              <a:t>- по  строительству  швейной  фабрики  Группа   компаний  «</a:t>
            </a:r>
            <a:r>
              <a:rPr lang="ru-RU" sz="5000" dirty="0" err="1" smtClean="0">
                <a:latin typeface="Times New Roman" pitchFamily="18" charset="0"/>
                <a:cs typeface="Times New Roman" pitchFamily="18" charset="0"/>
              </a:rPr>
              <a:t>Элис</a:t>
            </a:r>
            <a:r>
              <a:rPr lang="ru-RU" sz="5000" dirty="0" smtClean="0">
                <a:latin typeface="Times New Roman" pitchFamily="18" charset="0"/>
                <a:cs typeface="Times New Roman" pitchFamily="18" charset="0"/>
              </a:rPr>
              <a:t>» (г.Ростов – на – Дону) подготовлены  и  утверждены:</a:t>
            </a:r>
          </a:p>
          <a:p>
            <a:pPr lvl="0"/>
            <a:r>
              <a:rPr lang="ru-RU" sz="5000" dirty="0" smtClean="0">
                <a:latin typeface="Times New Roman" pitchFamily="18" charset="0"/>
                <a:cs typeface="Times New Roman" pitchFamily="18" charset="0"/>
              </a:rPr>
              <a:t>схемы  расположения  земельных  участков  на  кадастровом  плане под   водопровод  и  канализацию, </a:t>
            </a:r>
          </a:p>
          <a:p>
            <a:pPr lvl="0"/>
            <a:r>
              <a:rPr lang="ru-RU" sz="5000" dirty="0" smtClean="0">
                <a:latin typeface="Times New Roman" pitchFamily="18" charset="0"/>
                <a:cs typeface="Times New Roman" pitchFamily="18" charset="0"/>
              </a:rPr>
              <a:t>градостроительный  план  на  земельный  участок  под  строительство  швейной  фабрики ;</a:t>
            </a:r>
          </a:p>
          <a:p>
            <a:pPr lvl="0"/>
            <a:r>
              <a:rPr lang="ru-RU" sz="5000" dirty="0" smtClean="0">
                <a:latin typeface="Times New Roman" pitchFamily="18" charset="0"/>
                <a:cs typeface="Times New Roman" pitchFamily="18" charset="0"/>
              </a:rPr>
              <a:t>чертежи  градостроительного  плана  на    линейные  объекты   водопровод и канализация.</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42900" y="347531"/>
            <a:ext cx="6172200" cy="7820687"/>
          </a:xfrm>
        </p:spPr>
        <p:txBody>
          <a:bodyPr>
            <a:normAutofit fontScale="47500" lnSpcReduction="20000"/>
          </a:bodyPr>
          <a:lstStyle/>
          <a:p>
            <a:r>
              <a:rPr lang="ru-RU" sz="3400" dirty="0" smtClean="0">
                <a:latin typeface="Times New Roman" pitchFamily="18" charset="0"/>
                <a:cs typeface="Times New Roman" pitchFamily="18" charset="0"/>
              </a:rPr>
              <a:t>Правила благоустройства и озеленения территории муниципального образования город Вольск  дополнен  «Разделом </a:t>
            </a:r>
            <a:r>
              <a:rPr lang="en-US" sz="3400" dirty="0" smtClean="0">
                <a:latin typeface="Times New Roman" pitchFamily="18" charset="0"/>
                <a:cs typeface="Times New Roman" pitchFamily="18" charset="0"/>
              </a:rPr>
              <a:t>V</a:t>
            </a:r>
            <a:r>
              <a:rPr lang="ru-RU" sz="3400" dirty="0" smtClean="0">
                <a:latin typeface="Times New Roman" pitchFamily="18" charset="0"/>
                <a:cs typeface="Times New Roman" pitchFamily="18" charset="0"/>
              </a:rPr>
              <a:t>I. Порядок  содержания фасадов  жилых  и  нежилых  зданий,  строений и  сооружений» (Решение Совета  МО город Вольск ВМР от 31.03.2014 г. № 9/3-41).   </a:t>
            </a:r>
            <a:endParaRPr lang="ru-RU" sz="3400" b="1" dirty="0" smtClean="0">
              <a:latin typeface="Times New Roman" pitchFamily="18" charset="0"/>
              <a:cs typeface="Times New Roman" pitchFamily="18" charset="0"/>
            </a:endParaRPr>
          </a:p>
          <a:p>
            <a:r>
              <a:rPr lang="ru-RU" sz="3400" dirty="0" smtClean="0">
                <a:latin typeface="Times New Roman" pitchFamily="18" charset="0"/>
                <a:cs typeface="Times New Roman" pitchFamily="18" charset="0"/>
              </a:rPr>
              <a:t>        Разработаны  Правила содержания  фасадов  зданий  и  сооружений  на  территории  муниципального  образования  город  Вольск  за  исключением  индивидуального  жилищного  строительства   (Решение Совета  МО город Вольск ВМР от 18.08.2014 г. № 13/3-61).  </a:t>
            </a:r>
            <a:endParaRPr lang="ru-RU" sz="3400" b="1" dirty="0" smtClean="0">
              <a:latin typeface="Times New Roman" pitchFamily="18" charset="0"/>
              <a:cs typeface="Times New Roman" pitchFamily="18" charset="0"/>
            </a:endParaRPr>
          </a:p>
          <a:p>
            <a:r>
              <a:rPr lang="ru-RU" sz="3400" dirty="0" smtClean="0">
                <a:latin typeface="Times New Roman" pitchFamily="18" charset="0"/>
                <a:cs typeface="Times New Roman" pitchFamily="18" charset="0"/>
              </a:rPr>
              <a:t>       Комиссией по  проверке  фасадов  зданий я  в  соответствии  с  графиком, утвержденным  заместителем  главы  администрации  по  жизнеобеспечению и  безопасности,  произведено 10  </a:t>
            </a:r>
            <a:r>
              <a:rPr lang="ru-RU" sz="3400" dirty="0" err="1" smtClean="0">
                <a:latin typeface="Times New Roman" pitchFamily="18" charset="0"/>
                <a:cs typeface="Times New Roman" pitchFamily="18" charset="0"/>
              </a:rPr>
              <a:t>выходов.по</a:t>
            </a:r>
            <a:r>
              <a:rPr lang="ru-RU" sz="3400" dirty="0" smtClean="0">
                <a:latin typeface="Times New Roman" pitchFamily="18" charset="0"/>
                <a:cs typeface="Times New Roman" pitchFamily="18" charset="0"/>
              </a:rPr>
              <a:t> осмотру зданий и сооружений.  </a:t>
            </a:r>
            <a:endParaRPr lang="ru-RU" sz="3400" b="1" dirty="0" smtClean="0">
              <a:latin typeface="Times New Roman" pitchFamily="18" charset="0"/>
              <a:cs typeface="Times New Roman" pitchFamily="18" charset="0"/>
            </a:endParaRPr>
          </a:p>
          <a:p>
            <a:r>
              <a:rPr lang="ru-RU" sz="3400" dirty="0" smtClean="0">
                <a:latin typeface="Times New Roman" pitchFamily="18" charset="0"/>
                <a:cs typeface="Times New Roman" pitchFamily="18" charset="0"/>
              </a:rPr>
              <a:t>     - Подготовлено  </a:t>
            </a:r>
            <a:r>
              <a:rPr lang="ru-RU" sz="3400" b="1" dirty="0" smtClean="0">
                <a:latin typeface="Times New Roman" pitchFamily="18" charset="0"/>
                <a:cs typeface="Times New Roman" pitchFamily="18" charset="0"/>
              </a:rPr>
              <a:t>6</a:t>
            </a:r>
            <a:r>
              <a:rPr lang="ru-RU" sz="3400" dirty="0" smtClean="0">
                <a:latin typeface="Times New Roman" pitchFamily="18" charset="0"/>
                <a:cs typeface="Times New Roman" pitchFamily="18" charset="0"/>
              </a:rPr>
              <a:t>  предписаний  о  содержании   фасадов  в  ненадлежащем   состоянии; направлено </a:t>
            </a:r>
            <a:r>
              <a:rPr lang="ru-RU" sz="3400" b="1" dirty="0" smtClean="0">
                <a:latin typeface="Times New Roman" pitchFamily="18" charset="0"/>
                <a:cs typeface="Times New Roman" pitchFamily="18" charset="0"/>
              </a:rPr>
              <a:t>7</a:t>
            </a:r>
            <a:r>
              <a:rPr lang="ru-RU" sz="3400" dirty="0" smtClean="0">
                <a:latin typeface="Times New Roman" pitchFamily="18" charset="0"/>
                <a:cs typeface="Times New Roman" pitchFamily="18" charset="0"/>
              </a:rPr>
              <a:t>  писем  собственникам  зданий и сооружений.         </a:t>
            </a:r>
          </a:p>
          <a:p>
            <a:r>
              <a:rPr lang="ru-RU" sz="3400" dirty="0" smtClean="0">
                <a:latin typeface="Times New Roman" pitchFamily="18" charset="0"/>
                <a:cs typeface="Times New Roman" pitchFamily="18" charset="0"/>
              </a:rPr>
              <a:t>      Разработан и  утвержден  колерный паспорт города  Вольска.</a:t>
            </a:r>
          </a:p>
          <a:p>
            <a:r>
              <a:rPr lang="ru-RU" sz="3400" dirty="0" smtClean="0">
                <a:latin typeface="Times New Roman" pitchFamily="18" charset="0"/>
                <a:cs typeface="Times New Roman" pitchFamily="18" charset="0"/>
              </a:rPr>
              <a:t>       Разработано Положение об установке указателей с наименованиями улиц  и  номерами  домов  в  муниципальном  образовании  город Вольск (Решение Совета МО город Вольск от 18.08.2014 г.  № 13/3-62).</a:t>
            </a:r>
          </a:p>
          <a:p>
            <a:r>
              <a:rPr lang="ru-RU" sz="3400" dirty="0" smtClean="0">
                <a:latin typeface="Times New Roman" pitchFamily="18" charset="0"/>
                <a:cs typeface="Times New Roman" pitchFamily="18" charset="0"/>
              </a:rPr>
              <a:t>      По  разработанному   эскизному  проекту  «Проектное  предложение  по  комплексному  благоустройству и  развитию  территории по адресу:  Саратовская  область, г.Вольск, район конечной  остановки (автовокзал)»  был разработан проект  муниципальной  программы «Благоустройство  территории  автостанции  (конечной остановки) на  территории  муниципального  образования  город  Вольск  на  2015 -2017 год».  Ведется  работа  с  собственниками  торговых  павильонов,  расположенных  на  данной  территории,   по  оформлению  и  цветовому  решению  торговых  павильонов  в  соответствии  с эскизным  проектом.     </a:t>
            </a:r>
          </a:p>
          <a:p>
            <a:r>
              <a:rPr lang="ru-RU" sz="3400" dirty="0" smtClean="0">
                <a:latin typeface="Times New Roman" pitchFamily="18" charset="0"/>
                <a:cs typeface="Times New Roman" pitchFamily="18" charset="0"/>
              </a:rPr>
              <a:t>         С  текущего  года  </a:t>
            </a:r>
            <a:r>
              <a:rPr lang="ru-RU" sz="3400" b="1" dirty="0" smtClean="0">
                <a:latin typeface="Times New Roman" pitchFamily="18" charset="0"/>
                <a:cs typeface="Times New Roman" pitchFamily="18" charset="0"/>
              </a:rPr>
              <a:t>8</a:t>
            </a:r>
            <a:r>
              <a:rPr lang="ru-RU" sz="3400" dirty="0" smtClean="0">
                <a:latin typeface="Times New Roman" pitchFamily="18" charset="0"/>
                <a:cs typeface="Times New Roman" pitchFamily="18" charset="0"/>
              </a:rPr>
              <a:t>  муниципальных  услуг оказываются   через  МФЦ.</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42900" y="347531"/>
            <a:ext cx="6172200" cy="7820687"/>
          </a:xfrm>
        </p:spPr>
        <p:txBody>
          <a:bodyPr>
            <a:normAutofit/>
          </a:bodyPr>
          <a:lstStyle/>
          <a:p>
            <a:r>
              <a:rPr lang="ru-RU" sz="1600" dirty="0" smtClean="0">
                <a:latin typeface="Times New Roman" pitchFamily="18" charset="0"/>
                <a:cs typeface="Times New Roman" pitchFamily="18" charset="0"/>
              </a:rPr>
              <a:t>Подготовлено  75  отчетов    в  следующие  организации:  министерство  ЖКХ Саратовской  области,  </a:t>
            </a:r>
            <a:r>
              <a:rPr lang="ru-RU" sz="1600" dirty="0" err="1" smtClean="0">
                <a:latin typeface="Times New Roman" pitchFamily="18" charset="0"/>
                <a:cs typeface="Times New Roman" pitchFamily="18" charset="0"/>
              </a:rPr>
              <a:t>Вольская</a:t>
            </a:r>
            <a:r>
              <a:rPr lang="ru-RU" sz="1600" dirty="0" smtClean="0">
                <a:latin typeface="Times New Roman" pitchFamily="18" charset="0"/>
                <a:cs typeface="Times New Roman" pitchFamily="18" charset="0"/>
              </a:rPr>
              <a:t> межрайонная прокуратура,    инспекция </a:t>
            </a:r>
            <a:r>
              <a:rPr lang="ru-RU" sz="1600" dirty="0" err="1" smtClean="0">
                <a:latin typeface="Times New Roman" pitchFamily="18" charset="0"/>
                <a:cs typeface="Times New Roman" pitchFamily="18" charset="0"/>
              </a:rPr>
              <a:t>госстройнадзора</a:t>
            </a:r>
            <a:r>
              <a:rPr lang="ru-RU" sz="1600" dirty="0" smtClean="0">
                <a:latin typeface="Times New Roman" pitchFamily="18" charset="0"/>
                <a:cs typeface="Times New Roman" pitchFamily="18" charset="0"/>
              </a:rPr>
              <a:t>,  отдел  статистики,   отдел  социально-экономической  политики,  отдел надзорной  деятельности  по  </a:t>
            </a:r>
            <a:r>
              <a:rPr lang="ru-RU" sz="1600" dirty="0" err="1" smtClean="0">
                <a:latin typeface="Times New Roman" pitchFamily="18" charset="0"/>
                <a:cs typeface="Times New Roman" pitchFamily="18" charset="0"/>
              </a:rPr>
              <a:t>Вольскому</a:t>
            </a:r>
            <a:r>
              <a:rPr lang="ru-RU" sz="1600" dirty="0" smtClean="0">
                <a:latin typeface="Times New Roman" pitchFamily="18" charset="0"/>
                <a:cs typeface="Times New Roman" pitchFamily="18" charset="0"/>
              </a:rPr>
              <a:t>  району   МЧС.</a:t>
            </a:r>
          </a:p>
          <a:p>
            <a:r>
              <a:rPr lang="ru-RU" sz="1600" u="sng" dirty="0" smtClean="0">
                <a:latin typeface="Times New Roman" pitchFamily="18" charset="0"/>
                <a:cs typeface="Times New Roman" pitchFamily="18" charset="0"/>
              </a:rPr>
              <a:t>Задачи:</a:t>
            </a:r>
            <a:r>
              <a:rPr lang="ru-RU" sz="1600" dirty="0" smtClean="0">
                <a:latin typeface="Times New Roman" pitchFamily="18" charset="0"/>
                <a:cs typeface="Times New Roman" pitchFamily="18" charset="0"/>
              </a:rPr>
              <a:t> Продолжение  работы  в  соответствии  с  действующим  законодательством. </a:t>
            </a:r>
          </a:p>
          <a:p>
            <a:r>
              <a:rPr lang="ru-RU" sz="1600" u="sng" dirty="0" smtClean="0">
                <a:latin typeface="Times New Roman" pitchFamily="18" charset="0"/>
                <a:cs typeface="Times New Roman" pitchFamily="18" charset="0"/>
              </a:rPr>
              <a:t>Проблемы</a:t>
            </a:r>
            <a:r>
              <a:rPr lang="ru-RU" sz="1600" dirty="0" smtClean="0">
                <a:latin typeface="Times New Roman" pitchFamily="18" charset="0"/>
                <a:cs typeface="Times New Roman" pitchFamily="18" charset="0"/>
              </a:rPr>
              <a:t>:  </a:t>
            </a:r>
          </a:p>
          <a:p>
            <a:r>
              <a:rPr lang="ru-RU" sz="1600" dirty="0" smtClean="0">
                <a:latin typeface="Times New Roman" pitchFamily="18" charset="0"/>
                <a:cs typeface="Times New Roman" pitchFamily="18" charset="0"/>
              </a:rPr>
              <a:t>Устаревшая  компьютерная   техника  ограничивает  возможности  по  специфической  деятельности  отдела  по  картографии  и   задерживает    оказания  муниципальных  услуг.</a:t>
            </a:r>
          </a:p>
          <a:p>
            <a:endParaRPr lang="ru-RU" sz="16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pPr>
              <a:buNone/>
            </a:pPr>
            <a:r>
              <a:rPr lang="ru-RU" sz="1600" dirty="0" smtClean="0">
                <a:latin typeface="Times New Roman" pitchFamily="18" charset="0"/>
                <a:cs typeface="Times New Roman" pitchFamily="18" charset="0"/>
              </a:rPr>
              <a:t>       Начальник отдела </a:t>
            </a:r>
          </a:p>
          <a:p>
            <a:pPr>
              <a:buNone/>
            </a:pPr>
            <a:r>
              <a:rPr lang="ru-RU" sz="1600" dirty="0" smtClean="0">
                <a:latin typeface="Times New Roman" pitchFamily="18" charset="0"/>
                <a:cs typeface="Times New Roman" pitchFamily="18" charset="0"/>
              </a:rPr>
              <a:t>       землеустройства и градостроительной </a:t>
            </a:r>
          </a:p>
          <a:p>
            <a:pPr>
              <a:buNone/>
            </a:pPr>
            <a:r>
              <a:rPr lang="ru-RU" sz="1600" dirty="0" smtClean="0">
                <a:latin typeface="Times New Roman" pitchFamily="18" charset="0"/>
                <a:cs typeface="Times New Roman" pitchFamily="18" charset="0"/>
              </a:rPr>
              <a:t>       деятельности                                                           Н.А. Валова</a:t>
            </a:r>
          </a:p>
          <a:p>
            <a:pPr>
              <a:buNone/>
            </a:pPr>
            <a:endParaRPr lang="ru-RU" sz="1600" dirty="0" smtClean="0">
              <a:latin typeface="Times New Roman" pitchFamily="18" charset="0"/>
              <a:cs typeface="Times New Roman" pitchFamily="18" charset="0"/>
            </a:endParaRPr>
          </a:p>
          <a:p>
            <a:pPr>
              <a:buNone/>
            </a:pPr>
            <a:r>
              <a:rPr lang="ru-RU" sz="1600" dirty="0" smtClean="0">
                <a:latin typeface="Times New Roman" pitchFamily="18" charset="0"/>
                <a:cs typeface="Times New Roman" pitchFamily="18" charset="0"/>
              </a:rPr>
              <a:t>        </a:t>
            </a:r>
          </a:p>
          <a:p>
            <a:pPr>
              <a:buNone/>
            </a:pPr>
            <a:r>
              <a:rPr lang="ru-RU" sz="1600" dirty="0" smtClean="0">
                <a:latin typeface="Times New Roman" pitchFamily="18" charset="0"/>
                <a:cs typeface="Times New Roman" pitchFamily="18" charset="0"/>
              </a:rPr>
              <a:t>       Согласованно:</a:t>
            </a:r>
          </a:p>
          <a:p>
            <a:pPr>
              <a:buNone/>
            </a:pPr>
            <a:r>
              <a:rPr lang="ru-RU" sz="1600" dirty="0" smtClean="0">
                <a:latin typeface="Times New Roman" pitchFamily="18" charset="0"/>
                <a:cs typeface="Times New Roman" pitchFamily="18" charset="0"/>
              </a:rPr>
              <a:t>       Заместитель главы администрации </a:t>
            </a:r>
          </a:p>
          <a:p>
            <a:pPr>
              <a:buNone/>
            </a:pPr>
            <a:r>
              <a:rPr lang="ru-RU" sz="1600" dirty="0" smtClean="0">
                <a:latin typeface="Times New Roman" pitchFamily="18" charset="0"/>
                <a:cs typeface="Times New Roman" pitchFamily="18" charset="0"/>
              </a:rPr>
              <a:t>         по жизнеобеспечению и безопасности                М.А. </a:t>
            </a:r>
            <a:r>
              <a:rPr lang="ru-RU" sz="1600" dirty="0" err="1" smtClean="0">
                <a:latin typeface="Times New Roman" pitchFamily="18" charset="0"/>
                <a:cs typeface="Times New Roman" pitchFamily="18" charset="0"/>
              </a:rPr>
              <a:t>Болмосов</a:t>
            </a:r>
            <a:r>
              <a:rPr lang="ru-RU" sz="1600" dirty="0" smtClean="0">
                <a:latin typeface="Times New Roman" pitchFamily="18" charset="0"/>
                <a:cs typeface="Times New Roman" pitchFamily="18" charset="0"/>
              </a:rPr>
              <a:t>        </a:t>
            </a:r>
            <a:r>
              <a:rPr lang="ru-RU" sz="1600" dirty="0" smtClean="0"/>
              <a:t>                             </a:t>
            </a:r>
          </a:p>
          <a:p>
            <a:pPr>
              <a:buNone/>
            </a:pPr>
            <a:r>
              <a:rPr lang="ru-RU" sz="1600" dirty="0" smtClean="0"/>
              <a:t> </a:t>
            </a:r>
          </a:p>
          <a:p>
            <a:pPr>
              <a:buNone/>
            </a:pPr>
            <a:endParaRPr lang="ru-RU" sz="1600" dirty="0" smtClean="0">
              <a:latin typeface="Times New Roman" pitchFamily="18" charset="0"/>
              <a:cs typeface="Times New Roman" pitchFamily="18" charset="0"/>
            </a:endParaRPr>
          </a:p>
          <a:p>
            <a:pPr>
              <a:buNone/>
            </a:pPr>
            <a:endParaRPr lang="ru-RU" sz="1600" dirty="0" smtClean="0">
              <a:latin typeface="Times New Roman" pitchFamily="18" charset="0"/>
              <a:cs typeface="Times New Roman" pitchFamily="18" charset="0"/>
            </a:endParaRPr>
          </a:p>
          <a:p>
            <a:pPr>
              <a:buNone/>
            </a:pPr>
            <a:endParaRPr lang="ru-RU" sz="16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Ведение  информационной  системы  обеспечения   градостроительной  деятельности,  осуществляемой  на  территории  муниципального  района: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 внесено в информационную  систему  обеспечения  градостроительной  деятельности  2013-88,2014- 102 документа и переведены в электронный формат;</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выдано документов  из  информационной  системы  обеспечения   </a:t>
            </a:r>
            <a:r>
              <a:rPr lang="ru-RU" sz="1400" dirty="0" smtClean="0"/>
              <a:t/>
            </a:r>
            <a:br>
              <a:rPr lang="ru-RU" sz="1400" dirty="0" smtClean="0"/>
            </a:br>
            <a:r>
              <a:rPr lang="ru-RU" sz="1600" dirty="0" smtClean="0"/>
              <a:t/>
            </a:r>
            <a:br>
              <a:rPr lang="ru-RU" sz="1600" dirty="0" smtClean="0"/>
            </a:br>
            <a:r>
              <a:rPr lang="ru-RU" sz="1600" b="1" dirty="0"/>
              <a:t/>
            </a:r>
            <a:br>
              <a:rPr lang="ru-RU" sz="1600" b="1" dirty="0"/>
            </a:br>
            <a:endParaRPr lang="ru-RU" sz="1600" dirty="0"/>
          </a:p>
        </p:txBody>
      </p:sp>
      <p:graphicFrame>
        <p:nvGraphicFramePr>
          <p:cNvPr id="4" name="Содержимое 3"/>
          <p:cNvGraphicFramePr>
            <a:graphicFrameLocks noGrp="1"/>
          </p:cNvGraphicFramePr>
          <p:nvPr>
            <p:ph idx="1"/>
          </p:nvPr>
        </p:nvGraphicFramePr>
        <p:xfrm>
          <a:off x="342900" y="2133601"/>
          <a:ext cx="6172200" cy="603461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600" dirty="0" smtClean="0">
                <a:latin typeface="Times New Roman" pitchFamily="18" charset="0"/>
                <a:cs typeface="Times New Roman" pitchFamily="18" charset="0"/>
              </a:rPr>
              <a:t>Выдача сведений из информационной системы обеспечения градостроительной деятельности </a:t>
            </a:r>
            <a:endParaRPr lang="ru-RU" sz="16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342900" y="2133600"/>
          <a:ext cx="6172200" cy="60340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42900" y="347531"/>
            <a:ext cx="6172200" cy="7820687"/>
          </a:xfrm>
        </p:spPr>
        <p:txBody>
          <a:bodyPr>
            <a:normAutofit/>
          </a:bodyPr>
          <a:lstStyle/>
          <a:p>
            <a:r>
              <a:rPr lang="ru-RU" sz="1600" dirty="0" smtClean="0">
                <a:latin typeface="Times New Roman" pitchFamily="18" charset="0"/>
                <a:cs typeface="Times New Roman" pitchFamily="18" charset="0"/>
              </a:rPr>
              <a:t>Работа  комиссии   по  проверке  объектов  рекламы  осуществляется  в  соответствии  с  графиком, утвержденным  заместителем  главы  администрации  по  жизнеобеспечению и  безопасности. Проведено 10 комиссий по выявлению незаконных объектов рекламы, демонтировано</a:t>
            </a:r>
            <a:r>
              <a:rPr lang="ru-RU" sz="1600" b="1" dirty="0" smtClean="0">
                <a:latin typeface="Times New Roman" pitchFamily="18" charset="0"/>
                <a:cs typeface="Times New Roman" pitchFamily="18" charset="0"/>
              </a:rPr>
              <a:t>17 </a:t>
            </a:r>
            <a:r>
              <a:rPr lang="ru-RU" sz="1600" dirty="0" smtClean="0">
                <a:latin typeface="Times New Roman" pitchFamily="18" charset="0"/>
                <a:cs typeface="Times New Roman" pitchFamily="18" charset="0"/>
              </a:rPr>
              <a:t>рекламных  конструкций,  собственниками  произведен демонтаж  </a:t>
            </a:r>
            <a:r>
              <a:rPr lang="ru-RU" sz="1600" b="1" dirty="0" smtClean="0">
                <a:latin typeface="Times New Roman" pitchFamily="18" charset="0"/>
                <a:cs typeface="Times New Roman" pitchFamily="18" charset="0"/>
              </a:rPr>
              <a:t>13</a:t>
            </a:r>
            <a:r>
              <a:rPr lang="ru-RU" sz="1600" dirty="0" smtClean="0">
                <a:latin typeface="Times New Roman" pitchFamily="18" charset="0"/>
                <a:cs typeface="Times New Roman" pitchFamily="18" charset="0"/>
              </a:rPr>
              <a:t>  рекламных  конструкций.</a:t>
            </a:r>
          </a:p>
          <a:p>
            <a:r>
              <a:rPr lang="ru-RU" sz="1600" dirty="0" smtClean="0">
                <a:latin typeface="Times New Roman" pitchFamily="18" charset="0"/>
                <a:cs typeface="Times New Roman" pitchFamily="18" charset="0"/>
              </a:rPr>
              <a:t>     Подготовлено    49</a:t>
            </a:r>
            <a:r>
              <a:rPr lang="ru-RU" sz="1600" b="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предписаний  об осуществлении демонтажа  самовольно  установленных  рекламных  конструкций.</a:t>
            </a:r>
          </a:p>
          <a:p>
            <a:pPr algn="just"/>
            <a:r>
              <a:rPr lang="ru-RU" sz="1600" dirty="0" smtClean="0">
                <a:latin typeface="Times New Roman" pitchFamily="18" charset="0"/>
                <a:cs typeface="Times New Roman" pitchFamily="18" charset="0"/>
              </a:rPr>
              <a:t>Выдано 10 разрешений на установки рекламных </a:t>
            </a:r>
            <a:r>
              <a:rPr lang="ru-RU" sz="1600" dirty="0" err="1" smtClean="0">
                <a:latin typeface="Times New Roman" pitchFamily="18" charset="0"/>
                <a:cs typeface="Times New Roman" pitchFamily="18" charset="0"/>
              </a:rPr>
              <a:t>конструкциий</a:t>
            </a:r>
            <a:r>
              <a:rPr lang="ru-RU" sz="1600" dirty="0" smtClean="0">
                <a:latin typeface="Times New Roman" pitchFamily="18" charset="0"/>
                <a:cs typeface="Times New Roman" pitchFamily="18" charset="0"/>
              </a:rPr>
              <a:t>. </a:t>
            </a:r>
          </a:p>
          <a:p>
            <a:pPr algn="just"/>
            <a:r>
              <a:rPr lang="ru-RU" sz="1600" dirty="0" smtClean="0">
                <a:latin typeface="Times New Roman" pitchFamily="18" charset="0"/>
                <a:cs typeface="Times New Roman" pitchFamily="18" charset="0"/>
              </a:rPr>
              <a:t>На межведомственной комиссии рассмотрено 16 земельных участков под размещение объектов рекламы. </a:t>
            </a:r>
          </a:p>
          <a:p>
            <a:pPr algn="just"/>
            <a:r>
              <a:rPr lang="ru-RU" sz="1600" dirty="0" smtClean="0">
                <a:latin typeface="Times New Roman" pitchFamily="18" charset="0"/>
                <a:cs typeface="Times New Roman" pitchFamily="18" charset="0"/>
              </a:rPr>
              <a:t>2–вдоль федеральной трассы </a:t>
            </a:r>
            <a:r>
              <a:rPr lang="en-US" sz="1600" dirty="0" smtClean="0">
                <a:latin typeface="Times New Roman" pitchFamily="18" charset="0"/>
                <a:cs typeface="Times New Roman" pitchFamily="18" charset="0"/>
              </a:rPr>
              <a:t>II</a:t>
            </a:r>
            <a:r>
              <a:rPr lang="ru-RU" sz="1600" dirty="0" smtClean="0">
                <a:latin typeface="Times New Roman" pitchFamily="18" charset="0"/>
                <a:cs typeface="Times New Roman" pitchFamily="18" charset="0"/>
              </a:rPr>
              <a:t>–</a:t>
            </a:r>
            <a:r>
              <a:rPr lang="ru-RU" sz="1600" dirty="0" err="1" smtClean="0">
                <a:latin typeface="Times New Roman" pitchFamily="18" charset="0"/>
                <a:cs typeface="Times New Roman" pitchFamily="18" charset="0"/>
              </a:rPr>
              <a:t>й</a:t>
            </a:r>
            <a:r>
              <a:rPr lang="ru-RU" sz="1600" dirty="0" smtClean="0">
                <a:latin typeface="Times New Roman" pitchFamily="18" charset="0"/>
                <a:cs typeface="Times New Roman" pitchFamily="18" charset="0"/>
              </a:rPr>
              <a:t> категории «</a:t>
            </a:r>
            <a:r>
              <a:rPr lang="ru-RU" sz="1600" dirty="0" err="1" smtClean="0">
                <a:latin typeface="Times New Roman" pitchFamily="18" charset="0"/>
                <a:cs typeface="Times New Roman" pitchFamily="18" charset="0"/>
              </a:rPr>
              <a:t>Саратов=Сызрань-Волгоград</a:t>
            </a:r>
            <a:r>
              <a:rPr lang="ru-RU" sz="1600" dirty="0" smtClean="0">
                <a:latin typeface="Times New Roman" pitchFamily="18" charset="0"/>
                <a:cs typeface="Times New Roman" pitchFamily="18" charset="0"/>
              </a:rPr>
              <a:t>».</a:t>
            </a:r>
          </a:p>
          <a:p>
            <a:pPr algn="just"/>
            <a:r>
              <a:rPr lang="ru-RU" sz="1600" dirty="0" smtClean="0">
                <a:latin typeface="Times New Roman" pitchFamily="18" charset="0"/>
                <a:cs typeface="Times New Roman" pitchFamily="18" charset="0"/>
              </a:rPr>
              <a:t>4 –вдоль автодороги регионального значения</a:t>
            </a:r>
          </a:p>
          <a:p>
            <a:pPr algn="just"/>
            <a:r>
              <a:rPr lang="ru-RU" sz="1600" dirty="0" smtClean="0">
                <a:latin typeface="Times New Roman" pitchFamily="18" charset="0"/>
                <a:cs typeface="Times New Roman" pitchFamily="18" charset="0"/>
              </a:rPr>
              <a:t>10- по муниципальному образованию г. Вольск</a:t>
            </a:r>
          </a:p>
          <a:p>
            <a:pPr algn="just"/>
            <a:r>
              <a:rPr lang="ru-RU" sz="1600" dirty="0" smtClean="0"/>
              <a:t>В  соответствии  с соглашениями о передаче полномочий органов местного самоуправления муниципальных образований органам местного самоуправления Вольского муниципального района,   Генеральными  планами   и  Правилами  землепользования  и  застройки    муниципальных  образований    отделом  землеустройства и  градостроительной  деятельности  за  </a:t>
            </a:r>
            <a:r>
              <a:rPr lang="ru-RU" sz="1600" u="sng" dirty="0" smtClean="0"/>
              <a:t>11 месяцев</a:t>
            </a:r>
            <a:r>
              <a:rPr lang="ru-RU" sz="1600" dirty="0" smtClean="0"/>
              <a:t>  2014 год подготовлены:</a:t>
            </a:r>
          </a:p>
          <a:p>
            <a:pPr algn="just"/>
            <a:endParaRPr lang="ru-RU" sz="1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1600" dirty="0">
                <a:latin typeface="Times New Roman" pitchFamily="18" charset="0"/>
                <a:cs typeface="Times New Roman" pitchFamily="18" charset="0"/>
              </a:rPr>
              <a:t> Подготовлено  материалов по переустройству и перепланировке  жилого помещения  </a:t>
            </a:r>
            <a:r>
              <a:rPr lang="ru-RU" sz="1600" dirty="0" smtClean="0">
                <a:latin typeface="Times New Roman" pitchFamily="18" charset="0"/>
                <a:cs typeface="Times New Roman" pitchFamily="18" charset="0"/>
              </a:rPr>
              <a:t>2012г </a:t>
            </a:r>
            <a:r>
              <a:rPr lang="ru-RU" sz="1600" dirty="0">
                <a:latin typeface="Times New Roman" pitchFamily="18" charset="0"/>
                <a:cs typeface="Times New Roman" pitchFamily="18" charset="0"/>
              </a:rPr>
              <a:t>– 0;  </a:t>
            </a:r>
            <a:r>
              <a:rPr lang="ru-RU" sz="1600" dirty="0" smtClean="0">
                <a:latin typeface="Times New Roman" pitchFamily="18" charset="0"/>
                <a:cs typeface="Times New Roman" pitchFamily="18" charset="0"/>
              </a:rPr>
              <a:t>2013г </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32;  2014г -30</a:t>
            </a:r>
            <a:r>
              <a:rPr lang="ru-RU" sz="1800" b="1" dirty="0"/>
              <a:t/>
            </a:r>
            <a:br>
              <a:rPr lang="ru-RU" sz="1800" b="1" dirty="0"/>
            </a:br>
            <a:endParaRPr lang="ru-RU" sz="1800" dirty="0"/>
          </a:p>
        </p:txBody>
      </p:sp>
      <p:graphicFrame>
        <p:nvGraphicFramePr>
          <p:cNvPr id="4" name="Содержимое 3"/>
          <p:cNvGraphicFramePr>
            <a:graphicFrameLocks noGrp="1"/>
          </p:cNvGraphicFramePr>
          <p:nvPr>
            <p:ph idx="1"/>
          </p:nvPr>
        </p:nvGraphicFramePr>
        <p:xfrm>
          <a:off x="342900" y="2133601"/>
          <a:ext cx="6172200" cy="603461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1600" dirty="0">
                <a:latin typeface="Times New Roman" pitchFamily="18" charset="0"/>
                <a:cs typeface="Times New Roman" pitchFamily="18" charset="0"/>
              </a:rPr>
              <a:t>Подготовлено и выдано   уведомлений о переводе жилого помещения (не жилого) в нежилое (жилое)  </a:t>
            </a:r>
            <a:r>
              <a:rPr lang="ru-RU" sz="1600" dirty="0" smtClean="0">
                <a:latin typeface="Times New Roman" pitchFamily="18" charset="0"/>
                <a:cs typeface="Times New Roman" pitchFamily="18" charset="0"/>
              </a:rPr>
              <a:t>2012г –2 ;  2013г </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13;  2014г -14</a:t>
            </a:r>
            <a:r>
              <a:rPr lang="ru-RU" sz="1600" b="1" dirty="0"/>
              <a:t/>
            </a:r>
            <a:br>
              <a:rPr lang="ru-RU" sz="1600" b="1" dirty="0"/>
            </a:br>
            <a:endParaRPr lang="ru-RU" sz="1600" dirty="0"/>
          </a:p>
        </p:txBody>
      </p:sp>
      <p:graphicFrame>
        <p:nvGraphicFramePr>
          <p:cNvPr id="4" name="Содержимое 3"/>
          <p:cNvGraphicFramePr>
            <a:graphicFrameLocks noGrp="1"/>
          </p:cNvGraphicFramePr>
          <p:nvPr>
            <p:ph idx="1"/>
          </p:nvPr>
        </p:nvGraphicFramePr>
        <p:xfrm>
          <a:off x="342900" y="2133601"/>
          <a:ext cx="6172200" cy="603461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1600" dirty="0">
                <a:latin typeface="Times New Roman" pitchFamily="18" charset="0"/>
                <a:cs typeface="Times New Roman" pitchFamily="18" charset="0"/>
              </a:rPr>
              <a:t>Всего подготовлено и выдано  разрешений на строительство </a:t>
            </a:r>
            <a:r>
              <a:rPr lang="ru-RU" sz="1600" dirty="0" smtClean="0">
                <a:latin typeface="Times New Roman" pitchFamily="18" charset="0"/>
                <a:cs typeface="Times New Roman" pitchFamily="18" charset="0"/>
              </a:rPr>
              <a:t>2012г </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29;  2013г </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78;  2014г -75.</a:t>
            </a:r>
            <a:r>
              <a:rPr lang="ru-RU" sz="1800" b="1" dirty="0"/>
              <a:t/>
            </a:r>
            <a:br>
              <a:rPr lang="ru-RU" sz="1800" b="1" dirty="0"/>
            </a:br>
            <a:endParaRPr lang="ru-RU" sz="1800" dirty="0"/>
          </a:p>
        </p:txBody>
      </p:sp>
      <p:graphicFrame>
        <p:nvGraphicFramePr>
          <p:cNvPr id="4" name="Содержимое 3"/>
          <p:cNvGraphicFramePr>
            <a:graphicFrameLocks noGrp="1"/>
          </p:cNvGraphicFramePr>
          <p:nvPr>
            <p:ph idx="1"/>
          </p:nvPr>
        </p:nvGraphicFramePr>
        <p:xfrm>
          <a:off x="332656" y="1979712"/>
          <a:ext cx="6172200" cy="603461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sz="1600" dirty="0">
                <a:latin typeface="Times New Roman" pitchFamily="18" charset="0"/>
                <a:cs typeface="Times New Roman" pitchFamily="18" charset="0"/>
              </a:rPr>
              <a:t>Подготовлено и выдано разрешений на ввод объектов в эксплуатацию </a:t>
            </a:r>
            <a:r>
              <a:rPr lang="ru-RU" sz="1600" dirty="0" smtClean="0">
                <a:latin typeface="Times New Roman" pitchFamily="18" charset="0"/>
                <a:cs typeface="Times New Roman" pitchFamily="18" charset="0"/>
              </a:rPr>
              <a:t>2012г </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13;  2013г </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19;  2014г -18.</a:t>
            </a:r>
            <a:r>
              <a:rPr lang="ru-RU" sz="1800" b="1" dirty="0"/>
              <a:t/>
            </a:r>
            <a:br>
              <a:rPr lang="ru-RU" sz="1800" b="1" dirty="0"/>
            </a:br>
            <a:endParaRPr lang="ru-RU" sz="1800" dirty="0"/>
          </a:p>
        </p:txBody>
      </p:sp>
      <p:graphicFrame>
        <p:nvGraphicFramePr>
          <p:cNvPr id="4" name="Содержимое 3"/>
          <p:cNvGraphicFramePr>
            <a:graphicFrameLocks noGrp="1"/>
          </p:cNvGraphicFramePr>
          <p:nvPr>
            <p:ph idx="1"/>
          </p:nvPr>
        </p:nvGraphicFramePr>
        <p:xfrm>
          <a:off x="342900" y="2133601"/>
          <a:ext cx="6172200" cy="603461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1298</TotalTime>
  <Words>1361</Words>
  <Application>Microsoft Office PowerPoint</Application>
  <PresentationFormat>Экран (4:3)</PresentationFormat>
  <Paragraphs>144</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ИНФОРМАЦИЯ на ПДС 15 декабря 2014 года   Отчет по итогам работы отдела землеустройства и градостроительной деятельности за 11 месяцев 2014 года                                                                                                                         </vt:lpstr>
      <vt:lpstr>Слайд 2</vt:lpstr>
      <vt:lpstr>  Ведение  информационной  системы  обеспечения   градостроительной  деятельности,  осуществляемой  на  территории  муниципального  района:  - внесено в информационную  систему  обеспечения  градостроительной  деятельности  2013-88,2014- 102 документа и переведены в электронный формат; - выдано документов  из  информационной  системы  обеспечения      </vt:lpstr>
      <vt:lpstr>Выдача сведений из информационной системы обеспечения градостроительной деятельности </vt:lpstr>
      <vt:lpstr>Слайд 5</vt:lpstr>
      <vt:lpstr> Подготовлено  материалов по переустройству и перепланировке  жилого помещения  2012г – 0;  2013г –   32;  2014г -30 </vt:lpstr>
      <vt:lpstr>Подготовлено и выдано   уведомлений о переводе жилого помещения (не жилого) в нежилое (жилое)  2012г –2 ;  2013г –    13;  2014г -14 </vt:lpstr>
      <vt:lpstr>Всего подготовлено и выдано  разрешений на строительство 2012г – 29;  2013г –    78;  2014г -75. </vt:lpstr>
      <vt:lpstr>Подготовлено и выдано разрешений на ввод объектов в эксплуатацию 2012г – 13;  2013г –    19;  2014г -18. </vt:lpstr>
      <vt:lpstr>Подготовлены  постановления по присвоению и уточнению почтовых адресов земельным участкам и объектам капитального строительства;  2012г – 162;  2013г –    150; 2014г -247. </vt:lpstr>
      <vt:lpstr>В соответствии с перечнем муниципальных услуг, отдел осуществлял иные  полномочия в соответствии с законодательными актами.  В связи с чем:  Сотрудниками отдела рассмотрено и обработано заявлений и обращений   2012г - 1864;  2013г  – 2465;  2014год-2197 </vt:lpstr>
      <vt:lpstr>Подготовлены и утверждены  схемы расположения земельного участка на кадастровом плане;  2013г -214   2014г - 131 </vt:lpstr>
      <vt:lpstr>Направлены  запросы в службы района и области на получение технических условий присоединения к сетям инженерно-технического обеспечения, предусматривающие максимальную нагрузку,  срок подключения, информацию о плате за подключение и срок действия технических условий на стадии подготовки документов при формировании земельных участков для строительства  2012г –  68   ;  2013г  - 180 . 2014г-119 </vt:lpstr>
      <vt:lpstr>Подготовлены и направлены  запросы на получение кадастровых выписок в кадастровую палату   2013г  - 154; 2014г- 210.  </vt:lpstr>
      <vt:lpstr>Подготовлены и представлены материалы по  запросам прокуратуры 2012г – 15;  2013г.-12; 2014г – 17 </vt:lpstr>
      <vt:lpstr>Проведено комиссий зданий по осмотру  сооружений 2013 – 12; 2014 -- 7</vt:lpstr>
      <vt:lpstr>Подготовлены и направлены   заключения по запросу суда  ; 2013-1; 2014г – 15</vt:lpstr>
      <vt:lpstr>Проведено  межведомственных комиссий по выбору земельных участков   2012г–55;2013-50;  2014  - 47 </vt:lpstr>
      <vt:lpstr>Проведена работа по подготовке, проведению публичных слушаний и подготовка проектов постановлений по принятым решениям 2012 –    41;  2013 – 9;  2014 -10 </vt:lpstr>
      <vt:lpstr>Ввод жилья в эксплуатацию на территории района составил 2012 –    14 393,8 м2;  2013 – 15400 м2;  2014 – 12569,2 м2. </vt:lpstr>
      <vt:lpstr>Слайд 21</vt:lpstr>
      <vt:lpstr>Слайд 22</vt:lpstr>
      <vt:lpstr>Слайд 23</vt:lpstr>
      <vt:lpstr>Слайд 24</vt:lpstr>
      <vt:lpstr>Слайд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ИНФОРМАЦИЯ   Отчет по итогам работы отдела землеустройства и градостроительной деятельности за 2013 год    13 января 2014 года В своей работе за отчетный период отдел руководствовался Градостроительным, Земельным, Жилищным Кодексами РФ, Законом «О рекламе», Федеральным законом № 131-ФЗ,  соглашениями о передаче полномочий органами местного самоуправления поселений органам местного самоуправления  муниципального района, иными действующими нормативными актами и положением об отделе.  В соответствии с Федеральным законом № 131-ФЗ к полномочиям органов местного самоуправления района относятся: утверждение схем территориального планирования муниципального района, утверждение подготовленной на основе схемы территориального планирования муниципального района документации по планировке территории, ведение информационной системы обеспечения градостроительной деятельности, осуществляемой на территории муниципального района, утверждение схемы размещения рекламных конструкций, выдача разрешений на установку и эксплуатацию рекламных конструкций на территории муниципального района, аннулирование таких разрешений, выдача предписаний о демонтаже самовольно установленных рекламных конструкций на территории муниципального района. В соответствии с данными полномочиями проведено следующее:  </dc:title>
  <dc:creator>3-40-</dc:creator>
  <cp:lastModifiedBy>3-40-</cp:lastModifiedBy>
  <cp:revision>159</cp:revision>
  <dcterms:created xsi:type="dcterms:W3CDTF">2014-01-10T04:57:17Z</dcterms:created>
  <dcterms:modified xsi:type="dcterms:W3CDTF">2014-12-12T11:58:49Z</dcterms:modified>
</cp:coreProperties>
</file>