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269" r:id="rId3"/>
    <p:sldId id="266" r:id="rId4"/>
    <p:sldId id="256" r:id="rId5"/>
    <p:sldId id="257" r:id="rId6"/>
    <p:sldId id="270" r:id="rId7"/>
    <p:sldId id="264" r:id="rId8"/>
    <p:sldId id="261" r:id="rId9"/>
    <p:sldId id="259" r:id="rId10"/>
    <p:sldId id="263" r:id="rId11"/>
    <p:sldId id="262" r:id="rId12"/>
    <p:sldId id="265" r:id="rId13"/>
    <p:sldId id="258" r:id="rId14"/>
    <p:sldId id="271" r:id="rId15"/>
    <p:sldId id="272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2E36-395E-4D83-BB09-73CE02B9B0F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50543-7271-46B9-849A-0BDF33E5DC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6AB1-93C4-4F23-B202-2BA10317599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ЗАКУПОК НА 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MUN ZAKAZ\Рабочий стол\1a67cab3a5e3b45016245b6010356e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09875"/>
            <a:ext cx="6086475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00240"/>
            <a:ext cx="80010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Согласно </a:t>
            </a:r>
            <a:r>
              <a:rPr lang="ru-RU" sz="2000" b="1" dirty="0" smtClean="0"/>
              <a:t>п. </a:t>
            </a:r>
            <a:r>
              <a:rPr lang="ru-RU" sz="2000" b="1" dirty="0" smtClean="0"/>
              <a:t>«и» </a:t>
            </a:r>
            <a:r>
              <a:rPr lang="ru-RU" sz="2000" b="1" dirty="0" err="1" smtClean="0"/>
              <a:t>пп</a:t>
            </a:r>
            <a:r>
              <a:rPr lang="ru-RU" sz="2000" b="1" dirty="0" smtClean="0"/>
              <a:t>. 2 п. 5 </a:t>
            </a:r>
            <a:r>
              <a:rPr lang="ru-RU" sz="2000" b="1" dirty="0" smtClean="0"/>
              <a:t> </a:t>
            </a:r>
            <a:r>
              <a:rPr lang="ru-RU" sz="2000" i="1" u="sng" dirty="0" smtClean="0"/>
              <a:t>В </a:t>
            </a:r>
            <a:r>
              <a:rPr lang="ru-RU" sz="2000" i="1" u="sng" dirty="0" smtClean="0"/>
              <a:t>столбце 9 указывается начальная (максимальная) цена контракта (в тыс. рублей). В случае если период осуществления закупки превышает срок, на который утверждается план-график, в столбце 9 через символ "/" также указывается размер выплат в текущем году исполнения </a:t>
            </a:r>
            <a:r>
              <a:rPr lang="ru-RU" sz="2000" i="1" u="sng" dirty="0" smtClean="0"/>
              <a:t>контракта. </a:t>
            </a:r>
          </a:p>
          <a:p>
            <a:endParaRPr lang="ru-RU" sz="2000" i="1" dirty="0" smtClean="0"/>
          </a:p>
          <a:p>
            <a:r>
              <a:rPr lang="ru-RU" sz="2000" b="1" dirty="0" smtClean="0"/>
              <a:t>Соответственно</a:t>
            </a:r>
            <a:r>
              <a:rPr lang="ru-RU" sz="2000" b="1" dirty="0" smtClean="0"/>
              <a:t>, в отношении рассматриваемых контрактов в столбце 9 размер выплат в текущем году будет составлять 0.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57148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Министерства экономического развития РФ №544 и Федерального Казначейства РФ №18н от 20 сентября 2013 года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57486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8215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Закупка у единственного поставщика (подрядчика, исполнителя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just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закупки товара, работы или услуги, которые относятся к сфере деятельности субъектов естественных монополий в соответствии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ФЗ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17.08.1995 № 147-ФЗ «О естественных монополиях»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42852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Статья 93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928934"/>
            <a:ext cx="800105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закупки товара, работы или услуги на сумму, не превышающую ста тысяч рублей. </a:t>
            </a:r>
            <a:r>
              <a:rPr lang="ru-RU" sz="2000" b="1" i="1" dirty="0" smtClean="0"/>
              <a:t>При этом годовой объем закупок, которые заказчик вправе осуществить на основании настоящего пункта, не должен превышать два миллиона </a:t>
            </a:r>
            <a:r>
              <a:rPr lang="ru-RU" sz="2000" b="1" i="1" dirty="0" smtClean="0"/>
              <a:t>рублей…</a:t>
            </a:r>
            <a:r>
              <a:rPr lang="ru-RU" sz="2400" dirty="0" smtClean="0"/>
              <a:t>Указанные ограничения годового объема закупок, которые заказчик вправе осуществить на основании настоящего пункта, не применяются в отношении закупок, осуществляемых заказчиками для обеспечения муниципальных нужд сельских поселений.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429132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29) </a:t>
            </a:r>
            <a:r>
              <a:rPr lang="ru-RU" sz="2400" dirty="0" smtClean="0"/>
              <a:t>заключение договора </a:t>
            </a:r>
            <a:r>
              <a:rPr lang="ru-RU" sz="2400" dirty="0" smtClean="0">
                <a:solidFill>
                  <a:srgbClr val="FF0000"/>
                </a:solidFill>
              </a:rPr>
              <a:t>энергоснабжения</a:t>
            </a:r>
            <a:r>
              <a:rPr lang="ru-RU" sz="2400" dirty="0" smtClean="0"/>
              <a:t> или договора купли-продажи электрической энергии с гарантирующим поставщиком электрической энергии;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714356"/>
            <a:ext cx="77867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8)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оказание услуг по </a:t>
            </a:r>
            <a:r>
              <a:rPr lang="ru-RU" sz="2400" dirty="0" smtClean="0">
                <a:solidFill>
                  <a:srgbClr val="FF0000"/>
                </a:solidFill>
              </a:rPr>
              <a:t>водоснабжению, водоотведению, теплоснабжению, газоснабжению </a:t>
            </a:r>
            <a:r>
              <a:rPr lang="ru-RU" sz="2400" dirty="0" smtClean="0"/>
              <a:t>(за исключением услуг по реализации сжиженного газа), по подключению (присоединению) к сетям инженерно-технического обеспечения по регулируемым в соответствии с законодательством Российской Федерации ценам (тарифам), по хранению и ввозу (вывозу) наркотических средств и психотропных веществ;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00108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ч.2 ст. 93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ФЗ №44-ФЗ.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осуществлении закупки у единственного поставщика (подрядчика, исполнителя) в случаях, предусмотренных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пунктами 1-3, 6-8, 11-14, 16-19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части 1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настоящей статьи,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заказчик размещает в единой информационной системе извещение об осуществлении такой закупки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 позднее чем за пять дней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 даты заключения контракта.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MUN ZAKAZ\Рабочий стол\rof1lh3l906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386013"/>
            <a:ext cx="5715000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285860"/>
            <a:ext cx="8643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ст. 7.30 КОАП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НАРУШЕНИЕ ПОРЯДКА ОСУЩЕСТВЛЕНИЯ ЗАКУПОК ТОВАРОВ, РАБОТ, УСЛУГ ДЛЯ ОБЕСПЕЧЕНИЯ  ГОСУДАРСТВЕННЫХ И МУНИЦИПАЛЬНЫХ НУЖД.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5072074"/>
            <a:ext cx="4358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Минимальный штраф –      3 000,00 руб.</a:t>
            </a:r>
          </a:p>
          <a:p>
            <a:r>
              <a:rPr lang="ru-RU" i="1" dirty="0" smtClean="0"/>
              <a:t>Максимальный штраф – 100 000,00 руб.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357430"/>
            <a:ext cx="76438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ч. 2 ст. 72 БК РФ 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государственные (муниципальные) контракты заключаются в соответствии с планом-графиком закупок товаров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работ, услуг для обеспечения государственных (муниципальных) нужд, сформированным и утвержденным в установленном законодательством Российской Федерации о контрактной системе в сфере закупок товаров, работ, услуг для обеспечения государственных и муниципальных нужд порядке,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 оплачиваются в пределах лимитов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бюджетных обязательств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85723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соответствии с положениями Бюджетного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кодекса Российской Федерации (далее – БК РФ)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20688"/>
            <a:ext cx="98936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Порядок формирования, утверждения и ведения планов-графиков закупок для обеспечения  муниципальных нужд устанавливается  Правительством РФ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РФ №1044 от 21 ноября 2013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г.вступает в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силу с 01.01.2015 г.)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1" y="2924944"/>
            <a:ext cx="87849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2014 – 2015 гг.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заказчики руководствуются нормами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приказа Министерства Экономического развития РФ №761 и Федерального  Казначейства РФ № 20н от 27 декабря 2011 года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учетом особенностей Определенных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приказом Министерства экономического развития РФ №544 и Федерального Казначейства РФ №18н от 20 сентября 2013 года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ч.2 ст.112 закона о КС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3"/>
            <a:ext cx="792088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– график подлежит размещению на  официальном сайте в течении  3 (трех) рабочих дней после его утверждения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форме утвержденной приказом №761/20н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Внесение изменений в план-график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осуществляется не позднее чем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10 календарных дней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дня размещения на официальном сайте извещения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 осуществлении закупки, а в случае, если в соответствии с законом не предусмотрено размещение извещения об осуществлении закупки, не позднее чем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10 календарных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дней до даты заключения контракта.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967136" y="0"/>
            <a:ext cx="5997352" cy="12687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19675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формирования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 размещения на официальном сайте плана-графика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 2015г.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месяц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 дня принятия решения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бюджете</a:t>
            </a:r>
          </a:p>
          <a:p>
            <a:pPr lvl="0" algn="ctr">
              <a:spcBef>
                <a:spcPct val="0"/>
              </a:spcBef>
              <a:defRPr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пункт 2 приложения к приказу № 544/18н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05342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план-график включаются закупки, определение поставщика, подрядчика, исполнителя по которым планируется начать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(извещения о проведении которых размещаются, приглашения принять участие в которых направляются)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пределах календарного года, на который составлен план-график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случаях, когда размещать извещение о закупке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официальном сайте или направлять приглашение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не требуется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 план-график на соответствующий календарный год включаются закупки, контракты по которым планируется заключить в текущем календарном году.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00240"/>
            <a:ext cx="80010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Согласно </a:t>
            </a:r>
            <a:r>
              <a:rPr lang="ru-RU" b="1" dirty="0" smtClean="0"/>
              <a:t>п. "</a:t>
            </a:r>
            <a:r>
              <a:rPr lang="ru-RU" b="1" dirty="0" err="1" smtClean="0"/>
              <a:t>з</a:t>
            </a:r>
            <a:r>
              <a:rPr lang="ru-RU" b="1" dirty="0" smtClean="0"/>
              <a:t>" </a:t>
            </a:r>
            <a:r>
              <a:rPr lang="ru-RU" b="1" dirty="0" err="1" smtClean="0"/>
              <a:t>пп</a:t>
            </a:r>
            <a:r>
              <a:rPr lang="ru-RU" b="1" dirty="0" smtClean="0"/>
              <a:t>. 2 п. 5 </a:t>
            </a:r>
            <a:r>
              <a:rPr lang="ru-RU" b="1" dirty="0" smtClean="0"/>
              <a:t>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столбце 8 указывается количество товаров, работ, услуг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являющихся предметом контракта, в соответствии с единицами измерения, предусмотренными в столбце 7 формы планов-графиков.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В случае если период осуществления закупки товаров превышает срок, на который утверждается план-график, в столбце 8 формы планов-графиков через символ "/" также указывается количество товара, планируемого к поставке в текущем году исполнения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контракта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образом, если в 2014 году товар по рассматриваемым контрактам не планируется к поставке, то при заполнении в столбце 8 сведений о количестве товара, планируемого к поставке в текущем году, в отношении этих контрактов будет 0.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57148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Министерства экономического развития РФ №544 и Федерального Казначейства РФ №18н от 20 сентября 2013 года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803</Words>
  <PresentationFormat>Экран (4:3)</PresentationFormat>
  <Paragraphs>44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ПЛАНИРОВАНИЕ ЗАКУПОК НА 2015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Мун заказ</cp:lastModifiedBy>
  <cp:revision>26</cp:revision>
  <dcterms:modified xsi:type="dcterms:W3CDTF">2014-10-30T10:06:46Z</dcterms:modified>
</cp:coreProperties>
</file>